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302" r:id="rId2"/>
    <p:sldId id="304" r:id="rId3"/>
    <p:sldId id="309" r:id="rId4"/>
    <p:sldId id="312" r:id="rId5"/>
    <p:sldId id="310" r:id="rId6"/>
    <p:sldId id="311" r:id="rId7"/>
    <p:sldId id="313" r:id="rId8"/>
    <p:sldId id="314" r:id="rId9"/>
    <p:sldId id="315" r:id="rId10"/>
    <p:sldId id="316" r:id="rId11"/>
    <p:sldId id="327" r:id="rId12"/>
    <p:sldId id="305" r:id="rId13"/>
    <p:sldId id="328" r:id="rId14"/>
    <p:sldId id="329" r:id="rId15"/>
    <p:sldId id="330" r:id="rId16"/>
    <p:sldId id="331" r:id="rId17"/>
    <p:sldId id="333" r:id="rId18"/>
    <p:sldId id="339" r:id="rId19"/>
    <p:sldId id="334" r:id="rId20"/>
    <p:sldId id="335" r:id="rId21"/>
    <p:sldId id="336" r:id="rId22"/>
    <p:sldId id="337" r:id="rId23"/>
    <p:sldId id="338" r:id="rId24"/>
    <p:sldId id="308" r:id="rId25"/>
    <p:sldId id="33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F2F1611-8595-4BC4-9800-F64715ED3703}">
          <p14:sldIdLst>
            <p14:sldId id="302"/>
          </p14:sldIdLst>
        </p14:section>
        <p14:section name="Digitalisierung in Unternehmen" id="{34266B1A-78F3-476E-89E3-1A6F4180FD1C}">
          <p14:sldIdLst>
            <p14:sldId id="304"/>
            <p14:sldId id="309"/>
            <p14:sldId id="312"/>
            <p14:sldId id="310"/>
            <p14:sldId id="311"/>
            <p14:sldId id="313"/>
            <p14:sldId id="314"/>
            <p14:sldId id="315"/>
            <p14:sldId id="316"/>
            <p14:sldId id="327"/>
          </p14:sldIdLst>
        </p14:section>
        <p14:section name="Gruppenarbeit" id="{E6EC2A19-7AFF-4F7C-8519-0044F0C59ABD}">
          <p14:sldIdLst>
            <p14:sldId id="305"/>
            <p14:sldId id="328"/>
            <p14:sldId id="329"/>
            <p14:sldId id="330"/>
            <p14:sldId id="331"/>
          </p14:sldIdLst>
        </p14:section>
        <p14:section name="Präsentation der Schüler:innen" id="{1DB8C862-991D-4B94-AD28-5A6DB093391A}">
          <p14:sldIdLst>
            <p14:sldId id="333"/>
            <p14:sldId id="339"/>
            <p14:sldId id="334"/>
            <p14:sldId id="335"/>
            <p14:sldId id="336"/>
            <p14:sldId id="337"/>
            <p14:sldId id="338"/>
          </p14:sldIdLst>
        </p14:section>
        <p14:section name="Reflexion" id="{2DF58612-692E-49F4-B0A4-9127B91ED4D7}">
          <p14:sldIdLst>
            <p14:sldId id="308"/>
            <p14:sldId id="33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8235"/>
    <a:srgbClr val="A9D18E"/>
    <a:srgbClr val="C1D2BA"/>
    <a:srgbClr val="1B8682"/>
    <a:srgbClr val="FFC1C1"/>
    <a:srgbClr val="CAD8C4"/>
    <a:srgbClr val="C5E0B4"/>
    <a:srgbClr val="E2F0D9"/>
    <a:srgbClr val="FFF5EB"/>
    <a:srgbClr val="FFCB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D91700-B4D8-4D08-8579-BFC41C95066A}" v="3" dt="2025-07-25T08:08:03.0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68799" autoAdjust="0"/>
  </p:normalViewPr>
  <p:slideViewPr>
    <p:cSldViewPr snapToGrid="0">
      <p:cViewPr varScale="1">
        <p:scale>
          <a:sx n="49" d="100"/>
          <a:sy n="49" d="100"/>
        </p:scale>
        <p:origin x="146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 Id="rId35" Type="http://schemas.openxmlformats.org/officeDocument/2006/relationships/customXml" Target="../customXml/item2.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gasperi, Tatjana" userId="301bc012-74bc-4582-85e3-4a331c408f39" providerId="ADAL" clId="{9AD91700-B4D8-4D08-8579-BFC41C95066A}"/>
    <pc:docChg chg="mod">
      <pc:chgData name="Degasperi, Tatjana" userId="301bc012-74bc-4582-85e3-4a331c408f39" providerId="ADAL" clId="{9AD91700-B4D8-4D08-8579-BFC41C95066A}" dt="2025-07-25T08:08:09.565" v="0"/>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C51BEA-C714-4AED-9112-4500DB899A85}" type="datetimeFigureOut">
              <a:rPr lang="en-AU" smtClean="0"/>
              <a:t>25/07/2025</a:t>
            </a:fld>
            <a:endParaRPr lang="en-AU"/>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AU"/>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039DB4-C640-4EE0-A5E6-22F889456E1C}" type="slidenum">
              <a:rPr lang="en-AU" smtClean="0"/>
              <a:t>‹Nr.›</a:t>
            </a:fld>
            <a:endParaRPr lang="en-AU"/>
          </a:p>
        </p:txBody>
      </p:sp>
    </p:spTree>
    <p:extLst>
      <p:ext uri="{BB962C8B-B14F-4D97-AF65-F5344CB8AC3E}">
        <p14:creationId xmlns:p14="http://schemas.microsoft.com/office/powerpoint/2010/main" val="1837002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3</a:t>
            </a:fld>
            <a:endParaRPr lang="en-AU"/>
          </a:p>
        </p:txBody>
      </p:sp>
    </p:spTree>
    <p:extLst>
      <p:ext uri="{BB962C8B-B14F-4D97-AF65-F5344CB8AC3E}">
        <p14:creationId xmlns:p14="http://schemas.microsoft.com/office/powerpoint/2010/main" val="5643241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13</a:t>
            </a:fld>
            <a:endParaRPr lang="en-AU"/>
          </a:p>
        </p:txBody>
      </p:sp>
    </p:spTree>
    <p:extLst>
      <p:ext uri="{BB962C8B-B14F-4D97-AF65-F5344CB8AC3E}">
        <p14:creationId xmlns:p14="http://schemas.microsoft.com/office/powerpoint/2010/main" val="2188352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Die Steuerungs- und Controlling-Abteilung ist das finanzielle Gehirn von </a:t>
            </a:r>
            <a:r>
              <a:rPr lang="de-DE" dirty="0" err="1"/>
              <a:t>GreenLine</a:t>
            </a:r>
            <a:r>
              <a:rPr lang="de-DE" dirty="0"/>
              <a:t>. Hier werden sämtliche Einnahmen und Ausgaben überwacht, und die Kosten aller Abteilungen genau analysiert. Die Mitarbeiter*innen erstellen regelmäßig Berichte, die dem Management einen Überblick über die finanzielle Lage des Unternehmens geben. Sie kontrollieren die Budgets, überprüfen, ob die Abteilungen ihre finanziellen Ziele erreichen, und analysieren, welche Bereiche noch Einsparpotenzial haben. Das Controlling prüft auch, wie effizient die Produktionsprozesse ablaufen und ob Investitionen sinnvoll genutzt werden. Um die Auswertungen noch präziser zu machen und schneller zu analysieren, könnte sich das Team überlegen, ob zusätzliche digitale Tools zur Auswertung und Berichterstellung von Vorteil wären, um die Steuerung des Unternehmens weiter zu verbessern.</a:t>
            </a:r>
          </a:p>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14</a:t>
            </a:fld>
            <a:endParaRPr lang="en-AU"/>
          </a:p>
        </p:txBody>
      </p:sp>
    </p:spTree>
    <p:extLst>
      <p:ext uri="{BB962C8B-B14F-4D97-AF65-F5344CB8AC3E}">
        <p14:creationId xmlns:p14="http://schemas.microsoft.com/office/powerpoint/2010/main" val="4121686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Automatisierte Datenanalyse und Berichterstellung:</a:t>
            </a:r>
            <a:endParaRPr lang="de-DE" dirty="0"/>
          </a:p>
          <a:p>
            <a:pPr>
              <a:buFont typeface="Arial" panose="020B0604020202020204" pitchFamily="34" charset="0"/>
              <a:buChar char="•"/>
            </a:pPr>
            <a:r>
              <a:rPr lang="de-DE" b="1" dirty="0"/>
              <a:t>Idee:</a:t>
            </a:r>
            <a:r>
              <a:rPr lang="de-DE" dirty="0"/>
              <a:t> Der Einsatz von Software zur automatisierten Erfassung und Analyse von Finanzdaten könnte die Abteilung bei der Erstellung von regelmäßigen Berichten unterstützen. Diese Software könnte automatisch alle Einnahmen, Ausgaben und Budgetabweichungen erfassen und sofort in übersichtliche Berichte umwandeln.</a:t>
            </a:r>
          </a:p>
          <a:p>
            <a:pPr>
              <a:buFont typeface="Arial" panose="020B0604020202020204" pitchFamily="34" charset="0"/>
              <a:buChar char="•"/>
            </a:pPr>
            <a:r>
              <a:rPr lang="de-DE" b="1" dirty="0"/>
              <a:t>Vorteile:</a:t>
            </a:r>
            <a:r>
              <a:rPr lang="de-DE" dirty="0"/>
              <a:t> Die manuelle Dateneingabe und Analyse wird reduziert, wodurch Fehlerquellen verringert und die Arbeitsgeschwindigkeit erhöht werden. Das Management erhält schneller und präziser Informationen zur finanziellen Lage des Unternehmens und kann schneller auf Veränderungen reagieren.</a:t>
            </a:r>
          </a:p>
          <a:p>
            <a:r>
              <a:rPr lang="de-DE" b="1" dirty="0"/>
              <a:t>Echtzeit-Budgetüberwachung und -Prognose:</a:t>
            </a:r>
            <a:endParaRPr lang="de-DE" dirty="0"/>
          </a:p>
          <a:p>
            <a:pPr>
              <a:buFont typeface="Arial" panose="020B0604020202020204" pitchFamily="34" charset="0"/>
              <a:buChar char="•"/>
            </a:pPr>
            <a:r>
              <a:rPr lang="de-DE" b="1" dirty="0"/>
              <a:t>Idee:</a:t>
            </a:r>
            <a:r>
              <a:rPr lang="de-DE" dirty="0"/>
              <a:t> Der Einsatz von Echtzeit-Software zur Überwachung der Budgets könnte ermöglichen, dass die Abteilung sofort Benachrichtigungen erhält, wenn ein Budget überschritten wird oder ein bestimmtes Finanzziel nicht erreicht wird. Diese Software könnte auch zukünftige Ausgaben anhand historischer Daten vorhersagen.</a:t>
            </a:r>
          </a:p>
          <a:p>
            <a:pPr>
              <a:buFont typeface="Arial" panose="020B0604020202020204" pitchFamily="34" charset="0"/>
              <a:buChar char="•"/>
            </a:pPr>
            <a:r>
              <a:rPr lang="de-DE" b="1" dirty="0"/>
              <a:t>Vorteile:</a:t>
            </a:r>
            <a:r>
              <a:rPr lang="de-DE" dirty="0"/>
              <a:t> Schnelleres Erkennen von Abweichungen und schnelleres Handeln, bevor größere finanzielle Probleme entstehen. Zudem ermöglicht es eine proaktive Steuerung der Finanzen, wodurch das Unternehmen flexibler auf finanzielle Herausforderungen reagieren kann.</a:t>
            </a:r>
          </a:p>
          <a:p>
            <a:r>
              <a:rPr lang="de-DE" b="1" dirty="0"/>
              <a:t>Optimierung der Investitionsentscheidungen durch Datenvisualisierung:</a:t>
            </a:r>
            <a:endParaRPr lang="de-DE" dirty="0"/>
          </a:p>
          <a:p>
            <a:pPr>
              <a:buFont typeface="Arial" panose="020B0604020202020204" pitchFamily="34" charset="0"/>
              <a:buChar char="•"/>
            </a:pPr>
            <a:r>
              <a:rPr lang="de-DE" b="1" dirty="0"/>
              <a:t>Idee:</a:t>
            </a:r>
            <a:r>
              <a:rPr lang="de-DE" dirty="0"/>
              <a:t> Die Implementierung von Tools zur Visualisierung von Investitionsdaten könnte dem Controlling-Team helfen, Investitionsentscheidungen besser zu analysieren. Diese Tools könnten Daten zu Rentabilität, Risikofaktoren und langfristigen Auswirkungen von Investitionen in leicht verständliche Grafiken umwandeln.</a:t>
            </a:r>
          </a:p>
          <a:p>
            <a:pPr>
              <a:buFont typeface="Arial" panose="020B0604020202020204" pitchFamily="34" charset="0"/>
              <a:buChar char="•"/>
            </a:pPr>
            <a:r>
              <a:rPr lang="de-DE" b="1" dirty="0"/>
              <a:t>Vorteile:</a:t>
            </a:r>
            <a:r>
              <a:rPr lang="de-DE" dirty="0"/>
              <a:t> Durch die Visualisierung von Finanzdaten können die Verantwortlichen schneller und fundierter Entscheidungen treffen. Risiken und Chancen werden klarer erkennbar, was zu einer besseren Planung und einer effizienteren Nutzung von Investitionsmitteln führt.</a:t>
            </a:r>
          </a:p>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15</a:t>
            </a:fld>
            <a:endParaRPr lang="en-AU"/>
          </a:p>
        </p:txBody>
      </p:sp>
    </p:spTree>
    <p:extLst>
      <p:ext uri="{BB962C8B-B14F-4D97-AF65-F5344CB8AC3E}">
        <p14:creationId xmlns:p14="http://schemas.microsoft.com/office/powerpoint/2010/main" val="6761237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Automatisierte Datenanalyse und Berichterstellung:</a:t>
            </a:r>
            <a:endParaRPr lang="de-DE" dirty="0"/>
          </a:p>
          <a:p>
            <a:pPr>
              <a:buFont typeface="Arial" panose="020B0604020202020204" pitchFamily="34" charset="0"/>
              <a:buChar char="•"/>
            </a:pPr>
            <a:r>
              <a:rPr lang="de-DE" b="1" dirty="0"/>
              <a:t>Idee:</a:t>
            </a:r>
            <a:r>
              <a:rPr lang="de-DE" dirty="0"/>
              <a:t> Der Einsatz von Software zur automatisierten Erfassung und Analyse von Finanzdaten könnte die Abteilung bei der Erstellung von regelmäßigen Berichten unterstützen. Diese Software könnte automatisch alle Einnahmen, Ausgaben und Budgetabweichungen erfassen und sofort in übersichtliche Berichte umwandeln.</a:t>
            </a:r>
          </a:p>
          <a:p>
            <a:pPr>
              <a:buFont typeface="Arial" panose="020B0604020202020204" pitchFamily="34" charset="0"/>
              <a:buChar char="•"/>
            </a:pPr>
            <a:r>
              <a:rPr lang="de-DE" b="1" dirty="0"/>
              <a:t>Vorteile:</a:t>
            </a:r>
            <a:r>
              <a:rPr lang="de-DE" dirty="0"/>
              <a:t> Die manuelle Dateneingabe und Analyse wird reduziert, wodurch Fehlerquellen verringert und die Arbeitsgeschwindigkeit erhöht werden. Das Management erhält schneller und präziser Informationen zur finanziellen Lage des Unternehmens und kann schneller auf Veränderungen reagieren.</a:t>
            </a:r>
          </a:p>
          <a:p>
            <a:r>
              <a:rPr lang="de-DE" b="1" dirty="0"/>
              <a:t>Echtzeit-Budgetüberwachung und -Prognose:</a:t>
            </a:r>
            <a:endParaRPr lang="de-DE" dirty="0"/>
          </a:p>
          <a:p>
            <a:pPr>
              <a:buFont typeface="Arial" panose="020B0604020202020204" pitchFamily="34" charset="0"/>
              <a:buChar char="•"/>
            </a:pPr>
            <a:r>
              <a:rPr lang="de-DE" b="1" dirty="0"/>
              <a:t>Idee:</a:t>
            </a:r>
            <a:r>
              <a:rPr lang="de-DE" dirty="0"/>
              <a:t> Der Einsatz von Echtzeit-Software zur Überwachung der Budgets könnte ermöglichen, dass die Abteilung sofort Benachrichtigungen erhält, wenn ein Budget überschritten wird oder ein bestimmtes Finanzziel nicht erreicht wird. Diese Software könnte auch zukünftige Ausgaben anhand historischer Daten vorhersagen.</a:t>
            </a:r>
          </a:p>
          <a:p>
            <a:pPr>
              <a:buFont typeface="Arial" panose="020B0604020202020204" pitchFamily="34" charset="0"/>
              <a:buChar char="•"/>
            </a:pPr>
            <a:r>
              <a:rPr lang="de-DE" b="1" dirty="0"/>
              <a:t>Vorteile:</a:t>
            </a:r>
            <a:r>
              <a:rPr lang="de-DE" dirty="0"/>
              <a:t> Schnelleres Erkennen von Abweichungen und schnelleres Handeln, bevor größere finanzielle Probleme entstehen. Zudem ermöglicht es eine proaktive Steuerung der Finanzen, wodurch das Unternehmen flexibler auf finanzielle Herausforderungen reagieren kann.</a:t>
            </a:r>
          </a:p>
          <a:p>
            <a:r>
              <a:rPr lang="de-DE" b="1" dirty="0"/>
              <a:t>Optimierung der Investitionsentscheidungen durch Datenvisualisierung:</a:t>
            </a:r>
            <a:endParaRPr lang="de-DE" dirty="0"/>
          </a:p>
          <a:p>
            <a:pPr>
              <a:buFont typeface="Arial" panose="020B0604020202020204" pitchFamily="34" charset="0"/>
              <a:buChar char="•"/>
            </a:pPr>
            <a:r>
              <a:rPr lang="de-DE" b="1" dirty="0"/>
              <a:t>Idee:</a:t>
            </a:r>
            <a:r>
              <a:rPr lang="de-DE" dirty="0"/>
              <a:t> Die Implementierung von Tools zur Visualisierung von Investitionsdaten könnte dem Controlling-Team helfen, Investitionsentscheidungen besser zu analysieren. Diese Tools könnten Daten zu Rentabilität, Risikofaktoren und langfristigen Auswirkungen von Investitionen in leicht verständliche Grafiken umwandeln.</a:t>
            </a:r>
          </a:p>
          <a:p>
            <a:pPr>
              <a:buFont typeface="Arial" panose="020B0604020202020204" pitchFamily="34" charset="0"/>
              <a:buChar char="•"/>
            </a:pPr>
            <a:r>
              <a:rPr lang="de-DE" b="1" dirty="0"/>
              <a:t>Vorteile:</a:t>
            </a:r>
            <a:r>
              <a:rPr lang="de-DE" dirty="0"/>
              <a:t> Durch die Visualisierung von Finanzdaten können die Verantwortlichen schneller und fundierter Entscheidungen treffen. Risiken und Chancen werden klarer erkennbar, was zu einer besseren Planung und einer effizienteren Nutzung von Investitionsmitteln führt.</a:t>
            </a:r>
          </a:p>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16</a:t>
            </a:fld>
            <a:endParaRPr lang="en-AU"/>
          </a:p>
        </p:txBody>
      </p:sp>
    </p:spTree>
    <p:extLst>
      <p:ext uri="{BB962C8B-B14F-4D97-AF65-F5344CB8AC3E}">
        <p14:creationId xmlns:p14="http://schemas.microsoft.com/office/powerpoint/2010/main" val="20587168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17</a:t>
            </a:fld>
            <a:endParaRPr lang="en-AU"/>
          </a:p>
        </p:txBody>
      </p:sp>
    </p:spTree>
    <p:extLst>
      <p:ext uri="{BB962C8B-B14F-4D97-AF65-F5344CB8AC3E}">
        <p14:creationId xmlns:p14="http://schemas.microsoft.com/office/powerpoint/2010/main" val="3173193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18</a:t>
            </a:fld>
            <a:endParaRPr lang="en-AU"/>
          </a:p>
        </p:txBody>
      </p:sp>
    </p:spTree>
    <p:extLst>
      <p:ext uri="{BB962C8B-B14F-4D97-AF65-F5344CB8AC3E}">
        <p14:creationId xmlns:p14="http://schemas.microsoft.com/office/powerpoint/2010/main" val="3645747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19</a:t>
            </a:fld>
            <a:endParaRPr lang="en-AU"/>
          </a:p>
        </p:txBody>
      </p:sp>
    </p:spTree>
    <p:extLst>
      <p:ext uri="{BB962C8B-B14F-4D97-AF65-F5344CB8AC3E}">
        <p14:creationId xmlns:p14="http://schemas.microsoft.com/office/powerpoint/2010/main" val="2230440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20</a:t>
            </a:fld>
            <a:endParaRPr lang="en-AU"/>
          </a:p>
        </p:txBody>
      </p:sp>
    </p:spTree>
    <p:extLst>
      <p:ext uri="{BB962C8B-B14F-4D97-AF65-F5344CB8AC3E}">
        <p14:creationId xmlns:p14="http://schemas.microsoft.com/office/powerpoint/2010/main" val="8870384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21</a:t>
            </a:fld>
            <a:endParaRPr lang="en-AU"/>
          </a:p>
        </p:txBody>
      </p:sp>
    </p:spTree>
    <p:extLst>
      <p:ext uri="{BB962C8B-B14F-4D97-AF65-F5344CB8AC3E}">
        <p14:creationId xmlns:p14="http://schemas.microsoft.com/office/powerpoint/2010/main" val="32079092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22</a:t>
            </a:fld>
            <a:endParaRPr lang="en-AU"/>
          </a:p>
        </p:txBody>
      </p:sp>
    </p:spTree>
    <p:extLst>
      <p:ext uri="{BB962C8B-B14F-4D97-AF65-F5344CB8AC3E}">
        <p14:creationId xmlns:p14="http://schemas.microsoft.com/office/powerpoint/2010/main" val="2934540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Richtige Antwort: A</a:t>
            </a:r>
            <a:br>
              <a:rPr lang="de-DE" dirty="0"/>
            </a:br>
            <a:r>
              <a:rPr lang="de-DE" b="1" dirty="0"/>
              <a:t>Erklärung:</a:t>
            </a:r>
            <a:r>
              <a:rPr lang="de-DE" dirty="0"/>
              <a:t> Ein Online-Shop ist jederzeit erreichbar, was für Kunden einen großen Vorteil darstellt. </a:t>
            </a:r>
            <a:r>
              <a:rPr lang="de-DE" dirty="0" err="1"/>
              <a:t>Kund:innen</a:t>
            </a:r>
            <a:r>
              <a:rPr lang="de-DE" dirty="0"/>
              <a:t> können online Bilder, Videos etc. erhalten – allerdings könnten sie im Geschäft das Produkt direkt vor Ort live begutachten. Dieser Umstand wird im Verbraucherrecht durch das Rückgaberecht, das im FAGG geregelt ist, berücksichtigt. </a:t>
            </a:r>
          </a:p>
        </p:txBody>
      </p:sp>
      <p:sp>
        <p:nvSpPr>
          <p:cNvPr id="4" name="Foliennummernplatzhalter 3"/>
          <p:cNvSpPr>
            <a:spLocks noGrp="1"/>
          </p:cNvSpPr>
          <p:nvPr>
            <p:ph type="sldNum" sz="quarter" idx="5"/>
          </p:nvPr>
        </p:nvSpPr>
        <p:spPr/>
        <p:txBody>
          <a:bodyPr/>
          <a:lstStyle/>
          <a:p>
            <a:fld id="{0F039DB4-C640-4EE0-A5E6-22F889456E1C}" type="slidenum">
              <a:rPr lang="en-AU" smtClean="0"/>
              <a:t>4</a:t>
            </a:fld>
            <a:endParaRPr lang="en-AU"/>
          </a:p>
        </p:txBody>
      </p:sp>
    </p:spTree>
    <p:extLst>
      <p:ext uri="{BB962C8B-B14F-4D97-AF65-F5344CB8AC3E}">
        <p14:creationId xmlns:p14="http://schemas.microsoft.com/office/powerpoint/2010/main" val="1346927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23</a:t>
            </a:fld>
            <a:endParaRPr lang="en-AU"/>
          </a:p>
        </p:txBody>
      </p:sp>
    </p:spTree>
    <p:extLst>
      <p:ext uri="{BB962C8B-B14F-4D97-AF65-F5344CB8AC3E}">
        <p14:creationId xmlns:p14="http://schemas.microsoft.com/office/powerpoint/2010/main" val="1782433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Richtige Antwort: B</a:t>
            </a:r>
            <a:br>
              <a:rPr lang="de-DE" dirty="0"/>
            </a:br>
            <a:r>
              <a:rPr lang="de-DE" b="1" dirty="0"/>
              <a:t>Erklärung:</a:t>
            </a:r>
            <a:r>
              <a:rPr lang="de-DE" dirty="0"/>
              <a:t> Ein virtueller Assistent zur automatischen Beantwortung von Anfragen ist ein Beispiel für digitale Innovation. Antwort B beschreibt eine analoge Methode, und Antwort C ist eine allgemeine Kommunikationsmaßnahme, aber keine digitale Innovation.</a:t>
            </a:r>
          </a:p>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5</a:t>
            </a:fld>
            <a:endParaRPr lang="en-AU"/>
          </a:p>
        </p:txBody>
      </p:sp>
    </p:spTree>
    <p:extLst>
      <p:ext uri="{BB962C8B-B14F-4D97-AF65-F5344CB8AC3E}">
        <p14:creationId xmlns:p14="http://schemas.microsoft.com/office/powerpoint/2010/main" val="524018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Richtige Antwort: B und C</a:t>
            </a:r>
            <a:br>
              <a:rPr lang="de-DE" dirty="0"/>
            </a:br>
            <a:r>
              <a:rPr lang="de-DE" b="1" dirty="0"/>
              <a:t>Erklärung:</a:t>
            </a:r>
            <a:r>
              <a:rPr lang="de-DE" dirty="0"/>
              <a:t> Digitales Marketing umfasst Maßnahmen wie Social Media und Online-Werbung, die gezielt auf bestimmte Zielgruppen zugeschnitten sind. Antwort C ist eine Maßnahme zur Kundenbindung, bei der die Daten digital erfasst und ausgewertet werden, um konkrete Angebote und Aktionen zu erstellen. Antwort B bezieht sich auf traditionelle Werbung.</a:t>
            </a:r>
          </a:p>
        </p:txBody>
      </p:sp>
      <p:sp>
        <p:nvSpPr>
          <p:cNvPr id="4" name="Foliennummernplatzhalter 3"/>
          <p:cNvSpPr>
            <a:spLocks noGrp="1"/>
          </p:cNvSpPr>
          <p:nvPr>
            <p:ph type="sldNum" sz="quarter" idx="5"/>
          </p:nvPr>
        </p:nvSpPr>
        <p:spPr/>
        <p:txBody>
          <a:bodyPr/>
          <a:lstStyle/>
          <a:p>
            <a:fld id="{0F039DB4-C640-4EE0-A5E6-22F889456E1C}" type="slidenum">
              <a:rPr lang="en-AU" smtClean="0"/>
              <a:t>6</a:t>
            </a:fld>
            <a:endParaRPr lang="en-AU"/>
          </a:p>
        </p:txBody>
      </p:sp>
    </p:spTree>
    <p:extLst>
      <p:ext uri="{BB962C8B-B14F-4D97-AF65-F5344CB8AC3E}">
        <p14:creationId xmlns:p14="http://schemas.microsoft.com/office/powerpoint/2010/main" val="1116393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Richtige Antwort: C</a:t>
            </a:r>
            <a:br>
              <a:rPr lang="de-DE" dirty="0"/>
            </a:br>
            <a:r>
              <a:rPr lang="de-DE" b="1" dirty="0"/>
              <a:t>Erklärung:</a:t>
            </a:r>
            <a:r>
              <a:rPr lang="de-DE" dirty="0"/>
              <a:t> In Logistikzentren werden automatisierte Systeme und Roboter eingesetzt, um den Warenfluss zu beschleunigen. Antwort A bezieht sich auf Teamkommunikation, und B ist eine herkömmliche Methode, die jedoch durch Automatisierung unterstützt werden kann.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7</a:t>
            </a:fld>
            <a:endParaRPr lang="en-AU"/>
          </a:p>
        </p:txBody>
      </p:sp>
    </p:spTree>
    <p:extLst>
      <p:ext uri="{BB962C8B-B14F-4D97-AF65-F5344CB8AC3E}">
        <p14:creationId xmlns:p14="http://schemas.microsoft.com/office/powerpoint/2010/main" val="2743162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Richtige Antwort: C</a:t>
            </a:r>
            <a:br>
              <a:rPr lang="de-DE" dirty="0"/>
            </a:br>
            <a:r>
              <a:rPr lang="de-DE" b="1" dirty="0"/>
              <a:t>Erklärung:</a:t>
            </a:r>
            <a:r>
              <a:rPr lang="de-DE" dirty="0"/>
              <a:t> KI kann in Echtzeit Kundenanfragen beantworten, was den Kundenservice verbessert. Antwort A und B können auch der Nutzung von KI zugeordnet werden, betreffen allerdings nicht den Kundenservice.</a:t>
            </a:r>
          </a:p>
          <a:p>
            <a:endParaRPr lang="de-DE" dirty="0"/>
          </a:p>
        </p:txBody>
      </p:sp>
      <p:sp>
        <p:nvSpPr>
          <p:cNvPr id="4" name="Foliennummernplatzhalter 3"/>
          <p:cNvSpPr>
            <a:spLocks noGrp="1"/>
          </p:cNvSpPr>
          <p:nvPr>
            <p:ph type="sldNum" sz="quarter" idx="5"/>
          </p:nvPr>
        </p:nvSpPr>
        <p:spPr/>
        <p:txBody>
          <a:bodyPr/>
          <a:lstStyle/>
          <a:p>
            <a:fld id="{0F039DB4-C640-4EE0-A5E6-22F889456E1C}" type="slidenum">
              <a:rPr lang="en-AU" smtClean="0"/>
              <a:t>8</a:t>
            </a:fld>
            <a:endParaRPr lang="en-AU"/>
          </a:p>
        </p:txBody>
      </p:sp>
    </p:spTree>
    <p:extLst>
      <p:ext uri="{BB962C8B-B14F-4D97-AF65-F5344CB8AC3E}">
        <p14:creationId xmlns:p14="http://schemas.microsoft.com/office/powerpoint/2010/main" val="40481306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Richtige Antwort: A</a:t>
            </a:r>
            <a:br>
              <a:rPr lang="de-DE" dirty="0"/>
            </a:br>
            <a:r>
              <a:rPr lang="de-DE" b="1" dirty="0"/>
              <a:t>Erklärung:</a:t>
            </a:r>
            <a:r>
              <a:rPr lang="de-DE" dirty="0"/>
              <a:t> Die Digitalisierung beeinflusst strategische Entscheidungen und den Umgang mit Kundendaten stark, hat jedoch wenig Einfluss auf die Gestaltung physischer Räume wie Pausenräume.</a:t>
            </a:r>
          </a:p>
        </p:txBody>
      </p:sp>
      <p:sp>
        <p:nvSpPr>
          <p:cNvPr id="4" name="Foliennummernplatzhalter 3"/>
          <p:cNvSpPr>
            <a:spLocks noGrp="1"/>
          </p:cNvSpPr>
          <p:nvPr>
            <p:ph type="sldNum" sz="quarter" idx="5"/>
          </p:nvPr>
        </p:nvSpPr>
        <p:spPr/>
        <p:txBody>
          <a:bodyPr/>
          <a:lstStyle/>
          <a:p>
            <a:fld id="{0F039DB4-C640-4EE0-A5E6-22F889456E1C}" type="slidenum">
              <a:rPr lang="en-AU" smtClean="0"/>
              <a:t>9</a:t>
            </a:fld>
            <a:endParaRPr lang="en-AU"/>
          </a:p>
        </p:txBody>
      </p:sp>
    </p:spTree>
    <p:extLst>
      <p:ext uri="{BB962C8B-B14F-4D97-AF65-F5344CB8AC3E}">
        <p14:creationId xmlns:p14="http://schemas.microsoft.com/office/powerpoint/2010/main" val="4043607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Richtige Antwort: A</a:t>
            </a:r>
            <a:br>
              <a:rPr lang="de-DE" dirty="0"/>
            </a:br>
            <a:r>
              <a:rPr lang="de-DE" b="1" dirty="0"/>
              <a:t>Erklärung:</a:t>
            </a:r>
            <a:r>
              <a:rPr lang="de-DE" dirty="0"/>
              <a:t> Im Einkauf unterstützt die Digitalisierung durch Algorithmen und automatisierte Systeme, die die Auswahl von Lieferanten optimieren und Bestellungen automatisch auslösen können. Antwort B beschreibt eine analoge, arbeitsintensive Methode, und C ist keine typische Digitalisierungslösung für die Beschaffung.</a:t>
            </a:r>
          </a:p>
        </p:txBody>
      </p:sp>
      <p:sp>
        <p:nvSpPr>
          <p:cNvPr id="4" name="Foliennummernplatzhalter 3"/>
          <p:cNvSpPr>
            <a:spLocks noGrp="1"/>
          </p:cNvSpPr>
          <p:nvPr>
            <p:ph type="sldNum" sz="quarter" idx="5"/>
          </p:nvPr>
        </p:nvSpPr>
        <p:spPr/>
        <p:txBody>
          <a:bodyPr/>
          <a:lstStyle/>
          <a:p>
            <a:fld id="{0F039DB4-C640-4EE0-A5E6-22F889456E1C}" type="slidenum">
              <a:rPr lang="en-AU" smtClean="0"/>
              <a:t>10</a:t>
            </a:fld>
            <a:endParaRPr lang="en-AU"/>
          </a:p>
        </p:txBody>
      </p:sp>
    </p:spTree>
    <p:extLst>
      <p:ext uri="{BB962C8B-B14F-4D97-AF65-F5344CB8AC3E}">
        <p14:creationId xmlns:p14="http://schemas.microsoft.com/office/powerpoint/2010/main" val="2110629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0F039DB4-C640-4EE0-A5E6-22F889456E1C}" type="slidenum">
              <a:rPr lang="en-AU" smtClean="0"/>
              <a:t>11</a:t>
            </a:fld>
            <a:endParaRPr lang="en-AU"/>
          </a:p>
        </p:txBody>
      </p:sp>
    </p:spTree>
    <p:extLst>
      <p:ext uri="{BB962C8B-B14F-4D97-AF65-F5344CB8AC3E}">
        <p14:creationId xmlns:p14="http://schemas.microsoft.com/office/powerpoint/2010/main" val="7434467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464ABD-7F6F-CB5C-BB82-49BD8AC5B989}"/>
              </a:ext>
            </a:extLst>
          </p:cNvPr>
          <p:cNvSpPr>
            <a:spLocks noGrp="1"/>
          </p:cNvSpPr>
          <p:nvPr>
            <p:ph type="ctrTitle"/>
          </p:nvPr>
        </p:nvSpPr>
        <p:spPr>
          <a:xfrm>
            <a:off x="1524000" y="2417379"/>
            <a:ext cx="9144000" cy="1092584"/>
          </a:xfrm>
        </p:spPr>
        <p:txBody>
          <a:bodyPr anchor="b">
            <a:normAutofit/>
          </a:bodyPr>
          <a:lstStyle>
            <a:lvl1pPr algn="ctr">
              <a:defRPr sz="5400">
                <a:solidFill>
                  <a:schemeClr val="bg1"/>
                </a:solidFill>
              </a:defRPr>
            </a:lvl1pPr>
          </a:lstStyle>
          <a:p>
            <a:r>
              <a:rPr lang="de-DE" dirty="0"/>
              <a:t>Mastertitelformat bearbeiten</a:t>
            </a:r>
            <a:endParaRPr lang="de-AT" dirty="0"/>
          </a:p>
        </p:txBody>
      </p:sp>
      <p:sp>
        <p:nvSpPr>
          <p:cNvPr id="3" name="Untertitel 2">
            <a:extLst>
              <a:ext uri="{FF2B5EF4-FFF2-40B4-BE49-F238E27FC236}">
                <a16:creationId xmlns:a16="http://schemas.microsoft.com/office/drawing/2014/main" id="{7189A1FF-69B3-5ED1-F08E-06B48DAD68BC}"/>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endParaRPr lang="de-AT" dirty="0"/>
          </a:p>
        </p:txBody>
      </p:sp>
      <p:sp>
        <p:nvSpPr>
          <p:cNvPr id="4" name="Datumsplatzhalter 3">
            <a:extLst>
              <a:ext uri="{FF2B5EF4-FFF2-40B4-BE49-F238E27FC236}">
                <a16:creationId xmlns:a16="http://schemas.microsoft.com/office/drawing/2014/main" id="{AED2F7CC-F5E0-9E58-F49E-0CD0DC111488}"/>
              </a:ext>
            </a:extLst>
          </p:cNvPr>
          <p:cNvSpPr>
            <a:spLocks noGrp="1"/>
          </p:cNvSpPr>
          <p:nvPr>
            <p:ph type="dt" sz="half" idx="10"/>
          </p:nvPr>
        </p:nvSpPr>
        <p:spPr/>
        <p:txBody>
          <a:bodyPr/>
          <a:lstStyle/>
          <a:p>
            <a:fld id="{7B72AFC8-71AF-4FA8-81EA-9CC1D8591C18}" type="datetime1">
              <a:rPr lang="de-AT" smtClean="0"/>
              <a:t>25.07.2025</a:t>
            </a:fld>
            <a:endParaRPr lang="de-AT"/>
          </a:p>
        </p:txBody>
      </p:sp>
      <p:sp>
        <p:nvSpPr>
          <p:cNvPr id="5" name="Fußzeilenplatzhalter 4">
            <a:extLst>
              <a:ext uri="{FF2B5EF4-FFF2-40B4-BE49-F238E27FC236}">
                <a16:creationId xmlns:a16="http://schemas.microsoft.com/office/drawing/2014/main" id="{69FC7B56-405B-CEC6-5F70-96042FC7A9F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3932A690-45BC-2082-EF1E-F00BF76E3848}"/>
              </a:ext>
            </a:extLst>
          </p:cNvPr>
          <p:cNvSpPr>
            <a:spLocks noGrp="1"/>
          </p:cNvSpPr>
          <p:nvPr>
            <p:ph type="sldNum" sz="quarter" idx="12"/>
          </p:nvPr>
        </p:nvSpPr>
        <p:spPr/>
        <p:txBody>
          <a:bodyPr/>
          <a:lstStyle/>
          <a:p>
            <a:fld id="{4C23FFEC-42AF-4C5F-8FEB-D69D9B6A7C04}" type="slidenum">
              <a:rPr lang="de-AT" smtClean="0"/>
              <a:t>‹Nr.›</a:t>
            </a:fld>
            <a:endParaRPr lang="de-AT"/>
          </a:p>
        </p:txBody>
      </p:sp>
      <p:pic>
        <p:nvPicPr>
          <p:cNvPr id="7" name="Grafik 6" descr="Ein Bild, das Grafiken, Schrift, Grafikdesign, Text enthält.&#10;&#10;Automatisch generierte Beschreibung">
            <a:extLst>
              <a:ext uri="{FF2B5EF4-FFF2-40B4-BE49-F238E27FC236}">
                <a16:creationId xmlns:a16="http://schemas.microsoft.com/office/drawing/2014/main" id="{A980B4CC-8D7F-A554-4EC3-2DE1719F4FAC}"/>
              </a:ext>
            </a:extLst>
          </p:cNvPr>
          <p:cNvPicPr>
            <a:picLocks noChangeAspect="1"/>
          </p:cNvPicPr>
          <p:nvPr userDrawn="1"/>
        </p:nvPicPr>
        <p:blipFill>
          <a:blip r:embed="rId3"/>
          <a:stretch>
            <a:fillRect/>
          </a:stretch>
        </p:blipFill>
        <p:spPr bwMode="auto">
          <a:xfrm>
            <a:off x="7376160" y="1825625"/>
            <a:ext cx="1234440" cy="706755"/>
          </a:xfrm>
          <a:prstGeom prst="rect">
            <a:avLst/>
          </a:prstGeom>
        </p:spPr>
      </p:pic>
      <p:pic>
        <p:nvPicPr>
          <p:cNvPr id="8" name="Grafik 7" descr="Ein Bild, das Text, Schrift, Screenshot, weiß enthält.&#10;&#10;Automatisch generierte Beschreibung">
            <a:extLst>
              <a:ext uri="{FF2B5EF4-FFF2-40B4-BE49-F238E27FC236}">
                <a16:creationId xmlns:a16="http://schemas.microsoft.com/office/drawing/2014/main" id="{82BC6F5F-CAC9-79C0-6347-07C26E381833}"/>
              </a:ext>
            </a:extLst>
          </p:cNvPr>
          <p:cNvPicPr>
            <a:picLocks noChangeAspect="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05200" y="2028825"/>
            <a:ext cx="3634740" cy="511175"/>
          </a:xfrm>
          <a:prstGeom prst="rect">
            <a:avLst/>
          </a:prstGeom>
          <a:noFill/>
          <a:ln>
            <a:noFill/>
          </a:ln>
        </p:spPr>
      </p:pic>
    </p:spTree>
    <p:extLst>
      <p:ext uri="{BB962C8B-B14F-4D97-AF65-F5344CB8AC3E}">
        <p14:creationId xmlns:p14="http://schemas.microsoft.com/office/powerpoint/2010/main" val="3531940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A9223D-CB3E-BEA4-08F0-FB556A9E06E2}"/>
              </a:ext>
            </a:extLst>
          </p:cNvPr>
          <p:cNvSpPr>
            <a:spLocks noGrp="1"/>
          </p:cNvSpPr>
          <p:nvPr>
            <p:ph type="title"/>
          </p:nvPr>
        </p:nvSpPr>
        <p:spPr>
          <a:xfrm>
            <a:off x="838200" y="681037"/>
            <a:ext cx="10515600" cy="1009651"/>
          </a:xfrm>
        </p:spPr>
        <p:txBody>
          <a:bodyPr/>
          <a:lstStyle>
            <a:lvl1pPr>
              <a:defRPr>
                <a:solidFill>
                  <a:schemeClr val="accent6">
                    <a:lumMod val="75000"/>
                  </a:schemeClr>
                </a:solidFill>
              </a:defRPr>
            </a:lvl1pPr>
          </a:lstStyle>
          <a:p>
            <a:r>
              <a:rPr lang="de-DE" dirty="0"/>
              <a:t>Mastertitelformat bearbeiten</a:t>
            </a:r>
            <a:endParaRPr lang="de-AT" dirty="0"/>
          </a:p>
        </p:txBody>
      </p:sp>
      <p:sp>
        <p:nvSpPr>
          <p:cNvPr id="3" name="Inhaltsplatzhalter 2">
            <a:extLst>
              <a:ext uri="{FF2B5EF4-FFF2-40B4-BE49-F238E27FC236}">
                <a16:creationId xmlns:a16="http://schemas.microsoft.com/office/drawing/2014/main" id="{DC1F9A8B-94A7-632E-1EA3-65E85F45FE28}"/>
              </a:ext>
            </a:extLst>
          </p:cNvPr>
          <p:cNvSpPr>
            <a:spLocks noGrp="1"/>
          </p:cNvSpPr>
          <p:nvPr>
            <p:ph idx="1"/>
          </p:nvPr>
        </p:nvSpPr>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cxnSp>
        <p:nvCxnSpPr>
          <p:cNvPr id="10" name="Gerader Verbinder 9">
            <a:extLst>
              <a:ext uri="{FF2B5EF4-FFF2-40B4-BE49-F238E27FC236}">
                <a16:creationId xmlns:a16="http://schemas.microsoft.com/office/drawing/2014/main" id="{F1985109-0A2E-F212-F0F2-07023400DE4F}"/>
              </a:ext>
            </a:extLst>
          </p:cNvPr>
          <p:cNvCxnSpPr>
            <a:cxnSpLocks/>
          </p:cNvCxnSpPr>
          <p:nvPr userDrawn="1"/>
        </p:nvCxnSpPr>
        <p:spPr>
          <a:xfrm>
            <a:off x="79513" y="6356350"/>
            <a:ext cx="12016409" cy="0"/>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Foliennummernplatzhalter 6">
            <a:extLst>
              <a:ext uri="{FF2B5EF4-FFF2-40B4-BE49-F238E27FC236}">
                <a16:creationId xmlns:a16="http://schemas.microsoft.com/office/drawing/2014/main" id="{F75EEA99-345C-9BAC-DBEF-480535F95E7C}"/>
              </a:ext>
            </a:extLst>
          </p:cNvPr>
          <p:cNvSpPr>
            <a:spLocks noGrp="1"/>
          </p:cNvSpPr>
          <p:nvPr>
            <p:ph type="sldNum" sz="quarter" idx="12"/>
          </p:nvPr>
        </p:nvSpPr>
        <p:spPr>
          <a:xfrm>
            <a:off x="8610600" y="6356350"/>
            <a:ext cx="2743200" cy="365125"/>
          </a:xfrm>
        </p:spPr>
        <p:txBody>
          <a:bodyPr/>
          <a:lstStyle/>
          <a:p>
            <a:fld id="{4C23FFEC-42AF-4C5F-8FEB-D69D9B6A7C04}" type="slidenum">
              <a:rPr lang="de-AT" smtClean="0"/>
              <a:t>‹Nr.›</a:t>
            </a:fld>
            <a:endParaRPr lang="de-AT"/>
          </a:p>
        </p:txBody>
      </p:sp>
      <p:pic>
        <p:nvPicPr>
          <p:cNvPr id="15" name="Grafik 14">
            <a:extLst>
              <a:ext uri="{FF2B5EF4-FFF2-40B4-BE49-F238E27FC236}">
                <a16:creationId xmlns:a16="http://schemas.microsoft.com/office/drawing/2014/main" id="{60C9D91D-6318-29C5-897A-0131B70D6061}"/>
              </a:ext>
            </a:extLst>
          </p:cNvPr>
          <p:cNvPicPr>
            <a:picLocks noChangeAspect="1"/>
          </p:cNvPicPr>
          <p:nvPr userDrawn="1"/>
        </p:nvPicPr>
        <p:blipFill>
          <a:blip r:embed="rId2"/>
          <a:stretch>
            <a:fillRect/>
          </a:stretch>
        </p:blipFill>
        <p:spPr>
          <a:xfrm>
            <a:off x="0" y="0"/>
            <a:ext cx="12192000" cy="635100"/>
          </a:xfrm>
          <a:prstGeom prst="rect">
            <a:avLst/>
          </a:prstGeom>
        </p:spPr>
      </p:pic>
    </p:spTree>
    <p:extLst>
      <p:ext uri="{BB962C8B-B14F-4D97-AF65-F5344CB8AC3E}">
        <p14:creationId xmlns:p14="http://schemas.microsoft.com/office/powerpoint/2010/main" val="2602206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3773ED8-578A-EAF3-1031-2E9629BBEA79}"/>
              </a:ext>
            </a:extLst>
          </p:cNvPr>
          <p:cNvSpPr>
            <a:spLocks noGrp="1"/>
          </p:cNvSpPr>
          <p:nvPr>
            <p:ph type="dt" sz="half" idx="10"/>
          </p:nvPr>
        </p:nvSpPr>
        <p:spPr/>
        <p:txBody>
          <a:bodyPr/>
          <a:lstStyle/>
          <a:p>
            <a:fld id="{DD7CB653-35AB-42A8-820C-A4395AEC0D50}" type="datetime1">
              <a:rPr lang="de-AT" smtClean="0"/>
              <a:t>25.07.2025</a:t>
            </a:fld>
            <a:endParaRPr lang="de-AT"/>
          </a:p>
        </p:txBody>
      </p:sp>
      <p:sp>
        <p:nvSpPr>
          <p:cNvPr id="3" name="Fußzeilenplatzhalter 2">
            <a:extLst>
              <a:ext uri="{FF2B5EF4-FFF2-40B4-BE49-F238E27FC236}">
                <a16:creationId xmlns:a16="http://schemas.microsoft.com/office/drawing/2014/main" id="{21E32D6F-3340-3CE3-4C95-55B977A14772}"/>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9E2DD9E9-541E-8FB3-152C-100D02767D86}"/>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36372293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A81CE185-5458-C32E-F998-3C23CB000B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BC9889F1-8313-4686-9FC8-C59AEB8C1D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A833E04D-BF2D-0644-EDBB-869B64538C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9D1594-A142-473C-8999-B68A3E6D610E}" type="datetime1">
              <a:rPr lang="de-AT" smtClean="0"/>
              <a:t>25.07.2025</a:t>
            </a:fld>
            <a:endParaRPr lang="de-AT"/>
          </a:p>
        </p:txBody>
      </p:sp>
      <p:sp>
        <p:nvSpPr>
          <p:cNvPr id="5" name="Fußzeilenplatzhalter 4">
            <a:extLst>
              <a:ext uri="{FF2B5EF4-FFF2-40B4-BE49-F238E27FC236}">
                <a16:creationId xmlns:a16="http://schemas.microsoft.com/office/drawing/2014/main" id="{BD313F64-D68B-6A33-94F2-1FA989C397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2926A613-7E35-9D31-D730-23A8C3B37B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23FFEC-42AF-4C5F-8FEB-D69D9B6A7C04}" type="slidenum">
              <a:rPr lang="de-AT" smtClean="0"/>
              <a:t>‹Nr.›</a:t>
            </a:fld>
            <a:endParaRPr lang="de-AT"/>
          </a:p>
        </p:txBody>
      </p:sp>
    </p:spTree>
    <p:extLst>
      <p:ext uri="{BB962C8B-B14F-4D97-AF65-F5344CB8AC3E}">
        <p14:creationId xmlns:p14="http://schemas.microsoft.com/office/powerpoint/2010/main" val="40733740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28.svg"/><Relationship Id="rId4" Type="http://schemas.openxmlformats.org/officeDocument/2006/relationships/image" Target="../media/image8.svg"/><Relationship Id="rId9" Type="http://schemas.openxmlformats.org/officeDocument/2006/relationships/image" Target="../media/image27.png"/></Relationships>
</file>

<file path=ppt/slides/_rels/slide11.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2.sv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slides/_rels/slide12.xml.rels><?xml version="1.0" encoding="UTF-8" standalone="yes"?>
<Relationships xmlns="http://schemas.openxmlformats.org/package/2006/relationships"><Relationship Id="rId8" Type="http://schemas.openxmlformats.org/officeDocument/2006/relationships/image" Target="../media/image45.svg"/><Relationship Id="rId13" Type="http://schemas.openxmlformats.org/officeDocument/2006/relationships/image" Target="../media/image50.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sv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svg"/><Relationship Id="rId11" Type="http://schemas.openxmlformats.org/officeDocument/2006/relationships/image" Target="../media/image48.png"/><Relationship Id="rId5" Type="http://schemas.openxmlformats.org/officeDocument/2006/relationships/image" Target="../media/image42.png"/><Relationship Id="rId10" Type="http://schemas.openxmlformats.org/officeDocument/2006/relationships/image" Target="../media/image47.svg"/><Relationship Id="rId4" Type="http://schemas.openxmlformats.org/officeDocument/2006/relationships/image" Target="../media/image41.svg"/><Relationship Id="rId9" Type="http://schemas.openxmlformats.org/officeDocument/2006/relationships/image" Target="../media/image46.png"/><Relationship Id="rId14" Type="http://schemas.openxmlformats.org/officeDocument/2006/relationships/image" Target="../media/image51.sv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57.sv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53.svg"/></Relationships>
</file>

<file path=ppt/slides/_rels/slide15.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s>
</file>

<file path=ppt/slides/_rels/slide16.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image" Target="../media/image58.png"/><Relationship Id="rId7"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9.sv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5.sv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5.sv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6.svg"/><Relationship Id="rId4" Type="http://schemas.openxmlformats.org/officeDocument/2006/relationships/image" Target="../media/image8.sv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18.svg"/><Relationship Id="rId4" Type="http://schemas.openxmlformats.org/officeDocument/2006/relationships/image" Target="../media/image8.svg"/><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20.svg"/><Relationship Id="rId4" Type="http://schemas.openxmlformats.org/officeDocument/2006/relationships/image" Target="../media/image8.svg"/><Relationship Id="rId9"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22.svg"/><Relationship Id="rId4" Type="http://schemas.openxmlformats.org/officeDocument/2006/relationships/image" Target="../media/image8.sv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24.svg"/><Relationship Id="rId4" Type="http://schemas.openxmlformats.org/officeDocument/2006/relationships/image" Target="../media/image8.svg"/><Relationship Id="rId9"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10" Type="http://schemas.openxmlformats.org/officeDocument/2006/relationships/image" Target="../media/image26.svg"/><Relationship Id="rId4" Type="http://schemas.openxmlformats.org/officeDocument/2006/relationships/image" Target="../media/image8.sv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697CEF-5D78-3E43-978C-073D2115F578}"/>
              </a:ext>
            </a:extLst>
          </p:cNvPr>
          <p:cNvSpPr>
            <a:spLocks noGrp="1"/>
          </p:cNvSpPr>
          <p:nvPr>
            <p:ph type="ctrTitle"/>
          </p:nvPr>
        </p:nvSpPr>
        <p:spPr>
          <a:xfrm>
            <a:off x="1001949" y="2882708"/>
            <a:ext cx="10826885" cy="748766"/>
          </a:xfrm>
        </p:spPr>
        <p:txBody>
          <a:bodyPr>
            <a:normAutofit/>
          </a:bodyPr>
          <a:lstStyle/>
          <a:p>
            <a:r>
              <a:rPr lang="de-AT" sz="3000"/>
              <a:t>Lernstrecke 2</a:t>
            </a:r>
            <a:r>
              <a:rPr lang="de-AT" sz="3000" dirty="0"/>
              <a:t>: Unternehmen &amp; staatlicher Ordnungsrahmen</a:t>
            </a:r>
          </a:p>
        </p:txBody>
      </p:sp>
      <p:sp>
        <p:nvSpPr>
          <p:cNvPr id="3" name="Untertitel 2">
            <a:extLst>
              <a:ext uri="{FF2B5EF4-FFF2-40B4-BE49-F238E27FC236}">
                <a16:creationId xmlns:a16="http://schemas.microsoft.com/office/drawing/2014/main" id="{37111E99-03BD-708F-D1DE-97A79C2DC805}"/>
              </a:ext>
            </a:extLst>
          </p:cNvPr>
          <p:cNvSpPr>
            <a:spLocks noGrp="1"/>
          </p:cNvSpPr>
          <p:nvPr>
            <p:ph type="subTitle" idx="1"/>
          </p:nvPr>
        </p:nvSpPr>
        <p:spPr>
          <a:xfrm>
            <a:off x="1843391" y="3971971"/>
            <a:ext cx="9144000" cy="1655762"/>
          </a:xfrm>
        </p:spPr>
        <p:txBody>
          <a:bodyPr>
            <a:normAutofit/>
          </a:bodyPr>
          <a:lstStyle/>
          <a:p>
            <a:r>
              <a:rPr lang="de-AT" sz="4900" dirty="0"/>
              <a:t>Betriebswirtschaftliche Funktionen &amp; Digitalisierung</a:t>
            </a:r>
          </a:p>
        </p:txBody>
      </p:sp>
    </p:spTree>
    <p:extLst>
      <p:ext uri="{BB962C8B-B14F-4D97-AF65-F5344CB8AC3E}">
        <p14:creationId xmlns:p14="http://schemas.microsoft.com/office/powerpoint/2010/main" val="30660536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10</a:t>
            </a:fld>
            <a:endParaRPr lang="de-AT"/>
          </a:p>
        </p:txBody>
      </p:sp>
      <p:sp>
        <p:nvSpPr>
          <p:cNvPr id="6" name="Sprechblase: rechteckig 5">
            <a:extLst>
              <a:ext uri="{FF2B5EF4-FFF2-40B4-BE49-F238E27FC236}">
                <a16:creationId xmlns:a16="http://schemas.microsoft.com/office/drawing/2014/main" id="{7EA513A5-75E2-11FD-2734-055CA0CB9560}"/>
              </a:ext>
            </a:extLst>
          </p:cNvPr>
          <p:cNvSpPr/>
          <p:nvPr/>
        </p:nvSpPr>
        <p:spPr>
          <a:xfrm>
            <a:off x="230434" y="1156958"/>
            <a:ext cx="5396009" cy="2673637"/>
          </a:xfrm>
          <a:custGeom>
            <a:avLst/>
            <a:gdLst>
              <a:gd name="connsiteX0" fmla="*/ 0 w 5396009"/>
              <a:gd name="connsiteY0" fmla="*/ 0 h 2673637"/>
              <a:gd name="connsiteX1" fmla="*/ 899335 w 5396009"/>
              <a:gd name="connsiteY1" fmla="*/ 0 h 2673637"/>
              <a:gd name="connsiteX2" fmla="*/ 899335 w 5396009"/>
              <a:gd name="connsiteY2" fmla="*/ 0 h 2673637"/>
              <a:gd name="connsiteX3" fmla="*/ 2248337 w 5396009"/>
              <a:gd name="connsiteY3" fmla="*/ 0 h 2673637"/>
              <a:gd name="connsiteX4" fmla="*/ 5396009 w 5396009"/>
              <a:gd name="connsiteY4" fmla="*/ 0 h 2673637"/>
              <a:gd name="connsiteX5" fmla="*/ 5396009 w 5396009"/>
              <a:gd name="connsiteY5" fmla="*/ 1559622 h 2673637"/>
              <a:gd name="connsiteX6" fmla="*/ 5396009 w 5396009"/>
              <a:gd name="connsiteY6" fmla="*/ 1559622 h 2673637"/>
              <a:gd name="connsiteX7" fmla="*/ 5396009 w 5396009"/>
              <a:gd name="connsiteY7" fmla="*/ 2228031 h 2673637"/>
              <a:gd name="connsiteX8" fmla="*/ 5396009 w 5396009"/>
              <a:gd name="connsiteY8" fmla="*/ 2673637 h 2673637"/>
              <a:gd name="connsiteX9" fmla="*/ 2248337 w 5396009"/>
              <a:gd name="connsiteY9" fmla="*/ 2673637 h 2673637"/>
              <a:gd name="connsiteX10" fmla="*/ 824240 w 5396009"/>
              <a:gd name="connsiteY10" fmla="*/ 4162184 h 2673637"/>
              <a:gd name="connsiteX11" fmla="*/ 899335 w 5396009"/>
              <a:gd name="connsiteY11" fmla="*/ 2673637 h 2673637"/>
              <a:gd name="connsiteX12" fmla="*/ 0 w 5396009"/>
              <a:gd name="connsiteY12" fmla="*/ 2673637 h 2673637"/>
              <a:gd name="connsiteX13" fmla="*/ 0 w 5396009"/>
              <a:gd name="connsiteY13" fmla="*/ 2228031 h 2673637"/>
              <a:gd name="connsiteX14" fmla="*/ 0 w 5396009"/>
              <a:gd name="connsiteY14" fmla="*/ 1559622 h 2673637"/>
              <a:gd name="connsiteX15" fmla="*/ 0 w 5396009"/>
              <a:gd name="connsiteY15" fmla="*/ 1559622 h 2673637"/>
              <a:gd name="connsiteX16" fmla="*/ 0 w 5396009"/>
              <a:gd name="connsiteY16" fmla="*/ 0 h 267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6009" h="2673637" fill="none" extrusionOk="0">
                <a:moveTo>
                  <a:pt x="0" y="0"/>
                </a:moveTo>
                <a:cubicBezTo>
                  <a:pt x="317423" y="-60077"/>
                  <a:pt x="713727" y="28054"/>
                  <a:pt x="899335" y="0"/>
                </a:cubicBezTo>
                <a:lnTo>
                  <a:pt x="899335" y="0"/>
                </a:lnTo>
                <a:cubicBezTo>
                  <a:pt x="1369137" y="30636"/>
                  <a:pt x="2031632" y="-54272"/>
                  <a:pt x="2248337" y="0"/>
                </a:cubicBezTo>
                <a:cubicBezTo>
                  <a:pt x="3287925" y="40638"/>
                  <a:pt x="4095985" y="109633"/>
                  <a:pt x="5396009" y="0"/>
                </a:cubicBezTo>
                <a:cubicBezTo>
                  <a:pt x="5509835" y="698726"/>
                  <a:pt x="5441733" y="1186326"/>
                  <a:pt x="5396009" y="1559622"/>
                </a:cubicBezTo>
                <a:lnTo>
                  <a:pt x="5396009" y="1559622"/>
                </a:lnTo>
                <a:cubicBezTo>
                  <a:pt x="5340901" y="1780598"/>
                  <a:pt x="5453733" y="1975780"/>
                  <a:pt x="5396009" y="2228031"/>
                </a:cubicBezTo>
                <a:cubicBezTo>
                  <a:pt x="5417951" y="2384937"/>
                  <a:pt x="5398588" y="2458476"/>
                  <a:pt x="5396009" y="2673637"/>
                </a:cubicBezTo>
                <a:cubicBezTo>
                  <a:pt x="4240196" y="2727904"/>
                  <a:pt x="2936443" y="2795710"/>
                  <a:pt x="2248337" y="2673637"/>
                </a:cubicBezTo>
                <a:cubicBezTo>
                  <a:pt x="1749152" y="3254765"/>
                  <a:pt x="1373340" y="3470273"/>
                  <a:pt x="824240" y="4162184"/>
                </a:cubicBezTo>
                <a:cubicBezTo>
                  <a:pt x="963660" y="3917579"/>
                  <a:pt x="981964" y="2869156"/>
                  <a:pt x="899335" y="2673637"/>
                </a:cubicBezTo>
                <a:cubicBezTo>
                  <a:pt x="663941" y="2711614"/>
                  <a:pt x="351738" y="2693225"/>
                  <a:pt x="0" y="2673637"/>
                </a:cubicBezTo>
                <a:cubicBezTo>
                  <a:pt x="-24817" y="2524088"/>
                  <a:pt x="-131" y="2381518"/>
                  <a:pt x="0" y="2228031"/>
                </a:cubicBezTo>
                <a:cubicBezTo>
                  <a:pt x="-18095" y="2074508"/>
                  <a:pt x="-38097" y="1652732"/>
                  <a:pt x="0" y="1559622"/>
                </a:cubicBezTo>
                <a:lnTo>
                  <a:pt x="0" y="1559622"/>
                </a:lnTo>
                <a:cubicBezTo>
                  <a:pt x="56956" y="1394199"/>
                  <a:pt x="-92812" y="479006"/>
                  <a:pt x="0" y="0"/>
                </a:cubicBezTo>
                <a:close/>
              </a:path>
              <a:path w="5396009" h="2673637" stroke="0" extrusionOk="0">
                <a:moveTo>
                  <a:pt x="0" y="0"/>
                </a:moveTo>
                <a:cubicBezTo>
                  <a:pt x="136379" y="-34350"/>
                  <a:pt x="603153" y="11427"/>
                  <a:pt x="899335" y="0"/>
                </a:cubicBezTo>
                <a:lnTo>
                  <a:pt x="899335" y="0"/>
                </a:lnTo>
                <a:cubicBezTo>
                  <a:pt x="1517908" y="59848"/>
                  <a:pt x="1780222" y="1077"/>
                  <a:pt x="2248337" y="0"/>
                </a:cubicBezTo>
                <a:cubicBezTo>
                  <a:pt x="3720236" y="158035"/>
                  <a:pt x="4051760" y="-55756"/>
                  <a:pt x="5396009" y="0"/>
                </a:cubicBezTo>
                <a:cubicBezTo>
                  <a:pt x="5451845" y="519016"/>
                  <a:pt x="5339878" y="1069003"/>
                  <a:pt x="5396009" y="1559622"/>
                </a:cubicBezTo>
                <a:lnTo>
                  <a:pt x="5396009" y="1559622"/>
                </a:lnTo>
                <a:cubicBezTo>
                  <a:pt x="5406413" y="1818354"/>
                  <a:pt x="5368622" y="2096242"/>
                  <a:pt x="5396009" y="2228031"/>
                </a:cubicBezTo>
                <a:cubicBezTo>
                  <a:pt x="5384590" y="2389116"/>
                  <a:pt x="5433954" y="2553101"/>
                  <a:pt x="5396009" y="2673637"/>
                </a:cubicBezTo>
                <a:cubicBezTo>
                  <a:pt x="4084299" y="2767570"/>
                  <a:pt x="3683831" y="2746135"/>
                  <a:pt x="2248337" y="2673637"/>
                </a:cubicBezTo>
                <a:cubicBezTo>
                  <a:pt x="2197604" y="2951264"/>
                  <a:pt x="1341343" y="3830687"/>
                  <a:pt x="824240" y="4162184"/>
                </a:cubicBezTo>
                <a:cubicBezTo>
                  <a:pt x="738939" y="3955545"/>
                  <a:pt x="760269" y="2934214"/>
                  <a:pt x="899335" y="2673637"/>
                </a:cubicBezTo>
                <a:cubicBezTo>
                  <a:pt x="769058" y="2653401"/>
                  <a:pt x="149314" y="2665881"/>
                  <a:pt x="0" y="2673637"/>
                </a:cubicBezTo>
                <a:cubicBezTo>
                  <a:pt x="31947" y="2551823"/>
                  <a:pt x="33163" y="2420182"/>
                  <a:pt x="0" y="2228031"/>
                </a:cubicBezTo>
                <a:cubicBezTo>
                  <a:pt x="21705" y="2119804"/>
                  <a:pt x="19625" y="1776584"/>
                  <a:pt x="0" y="1559622"/>
                </a:cubicBezTo>
                <a:lnTo>
                  <a:pt x="0" y="1559622"/>
                </a:lnTo>
                <a:cubicBezTo>
                  <a:pt x="116583" y="881816"/>
                  <a:pt x="81234" y="674617"/>
                  <a:pt x="0" y="0"/>
                </a:cubicBezTo>
                <a:close/>
              </a:path>
            </a:pathLst>
          </a:custGeom>
          <a:solidFill>
            <a:schemeClr val="bg1">
              <a:lumMod val="95000"/>
            </a:schemeClr>
          </a:solidFill>
          <a:ln w="57150">
            <a:solidFill>
              <a:schemeClr val="accent1">
                <a:lumMod val="50000"/>
              </a:schemeClr>
            </a:solidFill>
            <a:extLst>
              <a:ext uri="{C807C97D-BFC1-408E-A445-0C87EB9F89A2}">
                <ask:lineSketchStyleProps xmlns:ask="http://schemas.microsoft.com/office/drawing/2018/sketchyshapes" sd="3056397727">
                  <a:prstGeom prst="wedgeRectCallout">
                    <a:avLst>
                      <a:gd name="adj1" fmla="val -34725"/>
                      <a:gd name="adj2" fmla="val 105675"/>
                    </a:avLst>
                  </a:prstGeom>
                  <ask:type>
                    <ask:lineSketchCurved/>
                  </ask:type>
                </ask:lineSketchStyleProps>
              </a:ext>
            </a:extLst>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Gadugi" panose="020B0502040204020203" pitchFamily="34" charset="0"/>
                <a:ea typeface="Gadugi" panose="020B0502040204020203" pitchFamily="34" charset="0"/>
              </a:rPr>
              <a:t>Wie könnte die Digitalisierung den Bereich </a:t>
            </a:r>
            <a:r>
              <a:rPr lang="de-DE" sz="2400" b="1" dirty="0">
                <a:solidFill>
                  <a:schemeClr val="tx1"/>
                </a:solidFill>
                <a:latin typeface="Gadugi" panose="020B0502040204020203" pitchFamily="34" charset="0"/>
                <a:ea typeface="Gadugi" panose="020B0502040204020203" pitchFamily="34" charset="0"/>
              </a:rPr>
              <a:t>Einkauf</a:t>
            </a:r>
            <a:r>
              <a:rPr lang="de-DE" sz="2400" dirty="0">
                <a:solidFill>
                  <a:schemeClr val="tx1"/>
                </a:solidFill>
                <a:latin typeface="Gadugi" panose="020B0502040204020203" pitchFamily="34" charset="0"/>
                <a:ea typeface="Gadugi" panose="020B0502040204020203" pitchFamily="34" charset="0"/>
              </a:rPr>
              <a:t> in einem Unternehmen verbessern?</a:t>
            </a:r>
            <a:endParaRPr lang="de-AT" sz="2400" dirty="0">
              <a:solidFill>
                <a:schemeClr val="tx1"/>
              </a:solidFill>
              <a:latin typeface="Gadugi" panose="020B0502040204020203" pitchFamily="34" charset="0"/>
              <a:ea typeface="Gadugi" panose="020B0502040204020203" pitchFamily="34" charset="0"/>
            </a:endParaRPr>
          </a:p>
        </p:txBody>
      </p:sp>
      <p:sp>
        <p:nvSpPr>
          <p:cNvPr id="7" name="Rechteck: abgerundete Ecken 6">
            <a:extLst>
              <a:ext uri="{FF2B5EF4-FFF2-40B4-BE49-F238E27FC236}">
                <a16:creationId xmlns:a16="http://schemas.microsoft.com/office/drawing/2014/main" id="{945A99C3-2440-ED4C-2DF3-4436F675EB55}"/>
              </a:ext>
            </a:extLst>
          </p:cNvPr>
          <p:cNvSpPr/>
          <p:nvPr/>
        </p:nvSpPr>
        <p:spPr>
          <a:xfrm rot="21101627">
            <a:off x="8008369" y="207356"/>
            <a:ext cx="1049236" cy="925506"/>
          </a:xfrm>
          <a:prstGeom prst="roundRect">
            <a:avLst/>
          </a:prstGeom>
          <a:solidFill>
            <a:srgbClr val="00206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Q</a:t>
            </a:r>
          </a:p>
        </p:txBody>
      </p:sp>
      <p:sp>
        <p:nvSpPr>
          <p:cNvPr id="8" name="Rechteck: abgerundete Ecken 7">
            <a:extLst>
              <a:ext uri="{FF2B5EF4-FFF2-40B4-BE49-F238E27FC236}">
                <a16:creationId xmlns:a16="http://schemas.microsoft.com/office/drawing/2014/main" id="{FC8D19EA-495C-5E84-72E3-139FD902C7F3}"/>
              </a:ext>
            </a:extLst>
          </p:cNvPr>
          <p:cNvSpPr/>
          <p:nvPr/>
        </p:nvSpPr>
        <p:spPr>
          <a:xfrm rot="291751">
            <a:off x="8896731" y="214840"/>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U</a:t>
            </a:r>
          </a:p>
        </p:txBody>
      </p:sp>
      <p:sp>
        <p:nvSpPr>
          <p:cNvPr id="9" name="Rechteck: abgerundete Ecken 8">
            <a:extLst>
              <a:ext uri="{FF2B5EF4-FFF2-40B4-BE49-F238E27FC236}">
                <a16:creationId xmlns:a16="http://schemas.microsoft.com/office/drawing/2014/main" id="{8DC4A156-4CCE-4A43-47E1-F578E34E7297}"/>
              </a:ext>
            </a:extLst>
          </p:cNvPr>
          <p:cNvSpPr/>
          <p:nvPr/>
        </p:nvSpPr>
        <p:spPr>
          <a:xfrm rot="21289205">
            <a:off x="9869138" y="185977"/>
            <a:ext cx="1049236" cy="925506"/>
          </a:xfrm>
          <a:prstGeom prst="roundRect">
            <a:avLst/>
          </a:prstGeom>
          <a:solidFill>
            <a:schemeClr val="accent1">
              <a:lumMod val="60000"/>
              <a:lumOff val="40000"/>
            </a:schemeClr>
          </a:solidFill>
          <a:ln>
            <a:solidFill>
              <a:schemeClr val="accent1">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I</a:t>
            </a:r>
          </a:p>
        </p:txBody>
      </p:sp>
      <p:sp>
        <p:nvSpPr>
          <p:cNvPr id="10" name="Rechteck: abgerundete Ecken 9">
            <a:extLst>
              <a:ext uri="{FF2B5EF4-FFF2-40B4-BE49-F238E27FC236}">
                <a16:creationId xmlns:a16="http://schemas.microsoft.com/office/drawing/2014/main" id="{75864E07-C78A-4D16-3E3D-FDDC5C6C9F03}"/>
              </a:ext>
            </a:extLst>
          </p:cNvPr>
          <p:cNvSpPr/>
          <p:nvPr/>
        </p:nvSpPr>
        <p:spPr>
          <a:xfrm rot="345381">
            <a:off x="10794901" y="236031"/>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Z</a:t>
            </a:r>
          </a:p>
        </p:txBody>
      </p:sp>
      <p:grpSp>
        <p:nvGrpSpPr>
          <p:cNvPr id="3" name="Gruppieren 2">
            <a:extLst>
              <a:ext uri="{FF2B5EF4-FFF2-40B4-BE49-F238E27FC236}">
                <a16:creationId xmlns:a16="http://schemas.microsoft.com/office/drawing/2014/main" id="{5D3E3C00-A7D4-3A6D-3443-9915DBFEAC5B}"/>
              </a:ext>
            </a:extLst>
          </p:cNvPr>
          <p:cNvGrpSpPr/>
          <p:nvPr/>
        </p:nvGrpSpPr>
        <p:grpSpPr>
          <a:xfrm>
            <a:off x="6040941" y="1924945"/>
            <a:ext cx="5524983" cy="925506"/>
            <a:chOff x="6040941" y="1924945"/>
            <a:chExt cx="5524983" cy="925506"/>
          </a:xfrm>
        </p:grpSpPr>
        <p:sp>
          <p:nvSpPr>
            <p:cNvPr id="5" name="Rechteck: abgerundete Ecken 4">
              <a:extLst>
                <a:ext uri="{FF2B5EF4-FFF2-40B4-BE49-F238E27FC236}">
                  <a16:creationId xmlns:a16="http://schemas.microsoft.com/office/drawing/2014/main" id="{2E7E6FC0-EECE-D3C7-2F62-ACFDA79CB20A}"/>
                </a:ext>
              </a:extLst>
            </p:cNvPr>
            <p:cNvSpPr/>
            <p:nvPr/>
          </p:nvSpPr>
          <p:spPr>
            <a:xfrm>
              <a:off x="6837405" y="1924945"/>
              <a:ext cx="4728519" cy="925506"/>
            </a:xfrm>
            <a:prstGeom prst="roundRect">
              <a:avLst/>
            </a:prstGeom>
            <a:solidFill>
              <a:schemeClr val="bg1"/>
            </a:solidFill>
            <a:ln w="28575">
              <a:solidFill>
                <a:srgbClr val="1B8682"/>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Durch den Einsatz von Technologien, die automatisch Lieferanten auswählen und Bestellungen aufgeben. </a:t>
              </a:r>
            </a:p>
          </p:txBody>
        </p:sp>
        <p:sp>
          <p:nvSpPr>
            <p:cNvPr id="11" name="Rechteck: abgerundete Ecken 10">
              <a:extLst>
                <a:ext uri="{FF2B5EF4-FFF2-40B4-BE49-F238E27FC236}">
                  <a16:creationId xmlns:a16="http://schemas.microsoft.com/office/drawing/2014/main" id="{BEE387B4-5BF9-1DAD-F277-DCEA557E677F}"/>
                </a:ext>
              </a:extLst>
            </p:cNvPr>
            <p:cNvSpPr/>
            <p:nvPr/>
          </p:nvSpPr>
          <p:spPr>
            <a:xfrm>
              <a:off x="6040941" y="1924945"/>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A</a:t>
              </a:r>
            </a:p>
          </p:txBody>
        </p:sp>
      </p:grpSp>
      <p:grpSp>
        <p:nvGrpSpPr>
          <p:cNvPr id="12" name="Gruppieren 11">
            <a:extLst>
              <a:ext uri="{FF2B5EF4-FFF2-40B4-BE49-F238E27FC236}">
                <a16:creationId xmlns:a16="http://schemas.microsoft.com/office/drawing/2014/main" id="{54E1A858-1AD5-C9E8-7978-FF7D503754CA}"/>
              </a:ext>
            </a:extLst>
          </p:cNvPr>
          <p:cNvGrpSpPr/>
          <p:nvPr/>
        </p:nvGrpSpPr>
        <p:grpSpPr>
          <a:xfrm>
            <a:off x="6040941" y="3367842"/>
            <a:ext cx="5524983" cy="925506"/>
            <a:chOff x="6040941" y="3367842"/>
            <a:chExt cx="5524983" cy="925506"/>
          </a:xfrm>
        </p:grpSpPr>
        <p:sp>
          <p:nvSpPr>
            <p:cNvPr id="13" name="Rechteck: abgerundete Ecken 12">
              <a:extLst>
                <a:ext uri="{FF2B5EF4-FFF2-40B4-BE49-F238E27FC236}">
                  <a16:creationId xmlns:a16="http://schemas.microsoft.com/office/drawing/2014/main" id="{93E700F9-C7A3-B814-F023-1B55C11D0399}"/>
                </a:ext>
              </a:extLst>
            </p:cNvPr>
            <p:cNvSpPr/>
            <p:nvPr/>
          </p:nvSpPr>
          <p:spPr>
            <a:xfrm>
              <a:off x="6837405" y="3367842"/>
              <a:ext cx="4728519" cy="925506"/>
            </a:xfrm>
            <a:prstGeom prst="roundRect">
              <a:avLst/>
            </a:prstGeom>
            <a:solidFill>
              <a:schemeClr val="bg1"/>
            </a:solidFill>
            <a:ln w="28575">
              <a:solidFill>
                <a:srgbClr val="8FAADC"/>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Durch die Erhöhung der Anzahl an Kontrollen von eingehenden Waren durch Mitarbeiter:innen. </a:t>
              </a:r>
              <a:endParaRPr lang="de-AT" dirty="0">
                <a:latin typeface="Gadugi" panose="020B0502040204020203" pitchFamily="34" charset="0"/>
                <a:ea typeface="Gadugi" panose="020B0502040204020203" pitchFamily="34" charset="0"/>
              </a:endParaRPr>
            </a:p>
          </p:txBody>
        </p:sp>
        <p:sp>
          <p:nvSpPr>
            <p:cNvPr id="14" name="Rechteck: abgerundete Ecken 13">
              <a:extLst>
                <a:ext uri="{FF2B5EF4-FFF2-40B4-BE49-F238E27FC236}">
                  <a16:creationId xmlns:a16="http://schemas.microsoft.com/office/drawing/2014/main" id="{0255F8FF-AF58-D88D-3662-6936D8CAC3B6}"/>
                </a:ext>
              </a:extLst>
            </p:cNvPr>
            <p:cNvSpPr/>
            <p:nvPr/>
          </p:nvSpPr>
          <p:spPr>
            <a:xfrm>
              <a:off x="6040941" y="3367842"/>
              <a:ext cx="1049236" cy="925506"/>
            </a:xfrm>
            <a:prstGeom prst="roundRect">
              <a:avLst/>
            </a:prstGeom>
            <a:solidFill>
              <a:srgbClr val="8FAADC"/>
            </a:solidFill>
            <a:ln>
              <a:solidFill>
                <a:srgbClr val="8FAADC"/>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B</a:t>
              </a:r>
            </a:p>
          </p:txBody>
        </p:sp>
      </p:grpSp>
      <p:sp>
        <p:nvSpPr>
          <p:cNvPr id="15" name="Rechteck: abgerundete Ecken 14">
            <a:extLst>
              <a:ext uri="{FF2B5EF4-FFF2-40B4-BE49-F238E27FC236}">
                <a16:creationId xmlns:a16="http://schemas.microsoft.com/office/drawing/2014/main" id="{A340B74A-1A93-2025-29F6-B96F81E88197}"/>
              </a:ext>
            </a:extLst>
          </p:cNvPr>
          <p:cNvSpPr/>
          <p:nvPr/>
        </p:nvSpPr>
        <p:spPr>
          <a:xfrm>
            <a:off x="6892464" y="4810739"/>
            <a:ext cx="4728519" cy="925506"/>
          </a:xfrm>
          <a:prstGeom prst="roundRect">
            <a:avLst/>
          </a:prstGeom>
          <a:solidFill>
            <a:schemeClr val="bg1"/>
          </a:solidFill>
          <a:ln w="28575">
            <a:solidFill>
              <a:srgbClr val="83A984"/>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Durch die Einführung von Schichtarbeit, um rund um die Uhr Bestellungen entgegenzunehmen. </a:t>
            </a:r>
            <a:endParaRPr lang="de-AT" dirty="0">
              <a:latin typeface="Gadugi" panose="020B0502040204020203" pitchFamily="34" charset="0"/>
              <a:ea typeface="Gadugi" panose="020B0502040204020203" pitchFamily="34" charset="0"/>
            </a:endParaRPr>
          </a:p>
        </p:txBody>
      </p:sp>
      <p:sp>
        <p:nvSpPr>
          <p:cNvPr id="16" name="Rechteck: abgerundete Ecken 15">
            <a:extLst>
              <a:ext uri="{FF2B5EF4-FFF2-40B4-BE49-F238E27FC236}">
                <a16:creationId xmlns:a16="http://schemas.microsoft.com/office/drawing/2014/main" id="{C9CE7C56-E054-26D3-DC3D-A5AA1CF173EF}"/>
              </a:ext>
            </a:extLst>
          </p:cNvPr>
          <p:cNvSpPr/>
          <p:nvPr/>
        </p:nvSpPr>
        <p:spPr>
          <a:xfrm>
            <a:off x="6096000" y="4810739"/>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C</a:t>
            </a:r>
          </a:p>
        </p:txBody>
      </p:sp>
      <p:pic>
        <p:nvPicPr>
          <p:cNvPr id="17" name="Grafik 16" descr="Frau in einem T-Shirt">
            <a:extLst>
              <a:ext uri="{FF2B5EF4-FFF2-40B4-BE49-F238E27FC236}">
                <a16:creationId xmlns:a16="http://schemas.microsoft.com/office/drawing/2014/main" id="{3BD9CD3B-11E5-C260-DEFE-408F167BE4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555" y="5588721"/>
            <a:ext cx="1453165" cy="1375515"/>
          </a:xfrm>
          <a:prstGeom prst="rect">
            <a:avLst/>
          </a:prstGeom>
        </p:spPr>
      </p:pic>
      <p:pic>
        <p:nvPicPr>
          <p:cNvPr id="18" name="Grafik 17" descr="Mann mit dickem Haar">
            <a:extLst>
              <a:ext uri="{FF2B5EF4-FFF2-40B4-BE49-F238E27FC236}">
                <a16:creationId xmlns:a16="http://schemas.microsoft.com/office/drawing/2014/main" id="{A6A7EE1F-F8BA-2716-FCA7-368C637672F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92415" y="4696156"/>
            <a:ext cx="939655" cy="1029759"/>
          </a:xfrm>
          <a:prstGeom prst="rect">
            <a:avLst/>
          </a:prstGeom>
        </p:spPr>
      </p:pic>
      <p:pic>
        <p:nvPicPr>
          <p:cNvPr id="19" name="Grafik 18" descr="Lächelndes Gesicht mit geschlossenen Augen">
            <a:extLst>
              <a:ext uri="{FF2B5EF4-FFF2-40B4-BE49-F238E27FC236}">
                <a16:creationId xmlns:a16="http://schemas.microsoft.com/office/drawing/2014/main" id="{C768706D-650B-12E6-D119-2D349BE88E0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138" y="5097435"/>
            <a:ext cx="449176" cy="491286"/>
          </a:xfrm>
          <a:prstGeom prst="rect">
            <a:avLst/>
          </a:prstGeom>
        </p:spPr>
      </p:pic>
      <p:pic>
        <p:nvPicPr>
          <p:cNvPr id="2" name="Grafik 1" descr="Marke 8 mit einfarbiger Füllung">
            <a:extLst>
              <a:ext uri="{FF2B5EF4-FFF2-40B4-BE49-F238E27FC236}">
                <a16:creationId xmlns:a16="http://schemas.microsoft.com/office/drawing/2014/main" id="{C9C14206-6B0E-8E04-F6FD-52340574A20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4095" y="1211822"/>
            <a:ext cx="540000" cy="540000"/>
          </a:xfrm>
          <a:prstGeom prst="rect">
            <a:avLst/>
          </a:prstGeom>
        </p:spPr>
      </p:pic>
    </p:spTree>
    <p:extLst>
      <p:ext uri="{BB962C8B-B14F-4D97-AF65-F5344CB8AC3E}">
        <p14:creationId xmlns:p14="http://schemas.microsoft.com/office/powerpoint/2010/main" val="287906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E92EB58C-FE5B-1CC8-CA92-AA9E6BF7F94F}"/>
              </a:ext>
            </a:extLst>
          </p:cNvPr>
          <p:cNvGrpSpPr/>
          <p:nvPr/>
        </p:nvGrpSpPr>
        <p:grpSpPr>
          <a:xfrm>
            <a:off x="935664" y="2641703"/>
            <a:ext cx="5560828" cy="3605763"/>
            <a:chOff x="935665" y="2636873"/>
            <a:chExt cx="5560828" cy="3605763"/>
          </a:xfrm>
        </p:grpSpPr>
        <p:sp>
          <p:nvSpPr>
            <p:cNvPr id="16" name="Rechteck 15">
              <a:extLst>
                <a:ext uri="{FF2B5EF4-FFF2-40B4-BE49-F238E27FC236}">
                  <a16:creationId xmlns:a16="http://schemas.microsoft.com/office/drawing/2014/main" id="{5FEC4F0F-9EDC-DF3A-2097-1C05990F3F7D}"/>
                </a:ext>
              </a:extLst>
            </p:cNvPr>
            <p:cNvSpPr/>
            <p:nvPr/>
          </p:nvSpPr>
          <p:spPr>
            <a:xfrm>
              <a:off x="935665" y="2636873"/>
              <a:ext cx="5560828" cy="3605763"/>
            </a:xfrm>
            <a:prstGeom prst="rect">
              <a:avLst/>
            </a:prstGeom>
            <a:solidFill>
              <a:srgbClr val="C1D2B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7" name="Rechteck 16">
              <a:extLst>
                <a:ext uri="{FF2B5EF4-FFF2-40B4-BE49-F238E27FC236}">
                  <a16:creationId xmlns:a16="http://schemas.microsoft.com/office/drawing/2014/main" id="{B37F93DF-E019-1226-7690-B67B3C6B14D9}"/>
                </a:ext>
              </a:extLst>
            </p:cNvPr>
            <p:cNvSpPr/>
            <p:nvPr/>
          </p:nvSpPr>
          <p:spPr>
            <a:xfrm>
              <a:off x="1244009" y="2926539"/>
              <a:ext cx="4976037" cy="3038323"/>
            </a:xfrm>
            <a:custGeom>
              <a:avLst/>
              <a:gdLst>
                <a:gd name="connsiteX0" fmla="*/ 0 w 4976037"/>
                <a:gd name="connsiteY0" fmla="*/ 0 h 3038323"/>
                <a:gd name="connsiteX1" fmla="*/ 503133 w 4976037"/>
                <a:gd name="connsiteY1" fmla="*/ 0 h 3038323"/>
                <a:gd name="connsiteX2" fmla="*/ 906745 w 4976037"/>
                <a:gd name="connsiteY2" fmla="*/ 0 h 3038323"/>
                <a:gd name="connsiteX3" fmla="*/ 1409877 w 4976037"/>
                <a:gd name="connsiteY3" fmla="*/ 0 h 3038323"/>
                <a:gd name="connsiteX4" fmla="*/ 1913010 w 4976037"/>
                <a:gd name="connsiteY4" fmla="*/ 0 h 3038323"/>
                <a:gd name="connsiteX5" fmla="*/ 2565424 w 4976037"/>
                <a:gd name="connsiteY5" fmla="*/ 0 h 3038323"/>
                <a:gd name="connsiteX6" fmla="*/ 3018796 w 4976037"/>
                <a:gd name="connsiteY6" fmla="*/ 0 h 3038323"/>
                <a:gd name="connsiteX7" fmla="*/ 3521928 w 4976037"/>
                <a:gd name="connsiteY7" fmla="*/ 0 h 3038323"/>
                <a:gd name="connsiteX8" fmla="*/ 4074821 w 4976037"/>
                <a:gd name="connsiteY8" fmla="*/ 0 h 3038323"/>
                <a:gd name="connsiteX9" fmla="*/ 4976037 w 4976037"/>
                <a:gd name="connsiteY9" fmla="*/ 0 h 3038323"/>
                <a:gd name="connsiteX10" fmla="*/ 4976037 w 4976037"/>
                <a:gd name="connsiteY10" fmla="*/ 506387 h 3038323"/>
                <a:gd name="connsiteX11" fmla="*/ 4976037 w 4976037"/>
                <a:gd name="connsiteY11" fmla="*/ 1012774 h 3038323"/>
                <a:gd name="connsiteX12" fmla="*/ 4976037 w 4976037"/>
                <a:gd name="connsiteY12" fmla="*/ 1549545 h 3038323"/>
                <a:gd name="connsiteX13" fmla="*/ 4976037 w 4976037"/>
                <a:gd name="connsiteY13" fmla="*/ 2055932 h 3038323"/>
                <a:gd name="connsiteX14" fmla="*/ 4976037 w 4976037"/>
                <a:gd name="connsiteY14" fmla="*/ 2501553 h 3038323"/>
                <a:gd name="connsiteX15" fmla="*/ 4976037 w 4976037"/>
                <a:gd name="connsiteY15" fmla="*/ 3038323 h 3038323"/>
                <a:gd name="connsiteX16" fmla="*/ 4572425 w 4976037"/>
                <a:gd name="connsiteY16" fmla="*/ 3038323 h 3038323"/>
                <a:gd name="connsiteX17" fmla="*/ 3969772 w 4976037"/>
                <a:gd name="connsiteY17" fmla="*/ 3038323 h 3038323"/>
                <a:gd name="connsiteX18" fmla="*/ 3466639 w 4976037"/>
                <a:gd name="connsiteY18" fmla="*/ 3038323 h 3038323"/>
                <a:gd name="connsiteX19" fmla="*/ 2814225 w 4976037"/>
                <a:gd name="connsiteY19" fmla="*/ 3038323 h 3038323"/>
                <a:gd name="connsiteX20" fmla="*/ 2261332 w 4976037"/>
                <a:gd name="connsiteY20" fmla="*/ 3038323 h 3038323"/>
                <a:gd name="connsiteX21" fmla="*/ 1857720 w 4976037"/>
                <a:gd name="connsiteY21" fmla="*/ 3038323 h 3038323"/>
                <a:gd name="connsiteX22" fmla="*/ 1454109 w 4976037"/>
                <a:gd name="connsiteY22" fmla="*/ 3038323 h 3038323"/>
                <a:gd name="connsiteX23" fmla="*/ 851455 w 4976037"/>
                <a:gd name="connsiteY23" fmla="*/ 3038323 h 3038323"/>
                <a:gd name="connsiteX24" fmla="*/ 0 w 4976037"/>
                <a:gd name="connsiteY24" fmla="*/ 3038323 h 3038323"/>
                <a:gd name="connsiteX25" fmla="*/ 0 w 4976037"/>
                <a:gd name="connsiteY25" fmla="*/ 2531936 h 3038323"/>
                <a:gd name="connsiteX26" fmla="*/ 0 w 4976037"/>
                <a:gd name="connsiteY26" fmla="*/ 2116698 h 3038323"/>
                <a:gd name="connsiteX27" fmla="*/ 0 w 4976037"/>
                <a:gd name="connsiteY27" fmla="*/ 1579928 h 3038323"/>
                <a:gd name="connsiteX28" fmla="*/ 0 w 4976037"/>
                <a:gd name="connsiteY28" fmla="*/ 1073541 h 3038323"/>
                <a:gd name="connsiteX29" fmla="*/ 0 w 4976037"/>
                <a:gd name="connsiteY29" fmla="*/ 597537 h 3038323"/>
                <a:gd name="connsiteX30" fmla="*/ 0 w 4976037"/>
                <a:gd name="connsiteY30" fmla="*/ 0 h 3038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976037" h="3038323" fill="none" extrusionOk="0">
                  <a:moveTo>
                    <a:pt x="0" y="0"/>
                  </a:moveTo>
                  <a:cubicBezTo>
                    <a:pt x="172972" y="-27406"/>
                    <a:pt x="271782" y="59113"/>
                    <a:pt x="503133" y="0"/>
                  </a:cubicBezTo>
                  <a:cubicBezTo>
                    <a:pt x="734484" y="-59113"/>
                    <a:pt x="763739" y="40713"/>
                    <a:pt x="906745" y="0"/>
                  </a:cubicBezTo>
                  <a:cubicBezTo>
                    <a:pt x="1049751" y="-40713"/>
                    <a:pt x="1206840" y="52752"/>
                    <a:pt x="1409877" y="0"/>
                  </a:cubicBezTo>
                  <a:cubicBezTo>
                    <a:pt x="1612914" y="-52752"/>
                    <a:pt x="1750480" y="17758"/>
                    <a:pt x="1913010" y="0"/>
                  </a:cubicBezTo>
                  <a:cubicBezTo>
                    <a:pt x="2075540" y="-17758"/>
                    <a:pt x="2373757" y="20286"/>
                    <a:pt x="2565424" y="0"/>
                  </a:cubicBezTo>
                  <a:cubicBezTo>
                    <a:pt x="2757091" y="-20286"/>
                    <a:pt x="2871616" y="8169"/>
                    <a:pt x="3018796" y="0"/>
                  </a:cubicBezTo>
                  <a:cubicBezTo>
                    <a:pt x="3165976" y="-8169"/>
                    <a:pt x="3326964" y="31337"/>
                    <a:pt x="3521928" y="0"/>
                  </a:cubicBezTo>
                  <a:cubicBezTo>
                    <a:pt x="3716892" y="-31337"/>
                    <a:pt x="3897780" y="30588"/>
                    <a:pt x="4074821" y="0"/>
                  </a:cubicBezTo>
                  <a:cubicBezTo>
                    <a:pt x="4251862" y="-30588"/>
                    <a:pt x="4795018" y="146"/>
                    <a:pt x="4976037" y="0"/>
                  </a:cubicBezTo>
                  <a:cubicBezTo>
                    <a:pt x="4995141" y="143931"/>
                    <a:pt x="4930976" y="338969"/>
                    <a:pt x="4976037" y="506387"/>
                  </a:cubicBezTo>
                  <a:cubicBezTo>
                    <a:pt x="5021098" y="673805"/>
                    <a:pt x="4929424" y="888239"/>
                    <a:pt x="4976037" y="1012774"/>
                  </a:cubicBezTo>
                  <a:cubicBezTo>
                    <a:pt x="5022650" y="1137309"/>
                    <a:pt x="4950458" y="1338990"/>
                    <a:pt x="4976037" y="1549545"/>
                  </a:cubicBezTo>
                  <a:cubicBezTo>
                    <a:pt x="5001616" y="1760100"/>
                    <a:pt x="4975636" y="1847259"/>
                    <a:pt x="4976037" y="2055932"/>
                  </a:cubicBezTo>
                  <a:cubicBezTo>
                    <a:pt x="4976438" y="2264605"/>
                    <a:pt x="4964428" y="2350504"/>
                    <a:pt x="4976037" y="2501553"/>
                  </a:cubicBezTo>
                  <a:cubicBezTo>
                    <a:pt x="4987646" y="2652602"/>
                    <a:pt x="4957861" y="2839659"/>
                    <a:pt x="4976037" y="3038323"/>
                  </a:cubicBezTo>
                  <a:cubicBezTo>
                    <a:pt x="4823265" y="3077476"/>
                    <a:pt x="4772376" y="3024124"/>
                    <a:pt x="4572425" y="3038323"/>
                  </a:cubicBezTo>
                  <a:cubicBezTo>
                    <a:pt x="4372474" y="3052522"/>
                    <a:pt x="4125186" y="3001151"/>
                    <a:pt x="3969772" y="3038323"/>
                  </a:cubicBezTo>
                  <a:cubicBezTo>
                    <a:pt x="3814358" y="3075495"/>
                    <a:pt x="3622470" y="2989424"/>
                    <a:pt x="3466639" y="3038323"/>
                  </a:cubicBezTo>
                  <a:cubicBezTo>
                    <a:pt x="3310808" y="3087222"/>
                    <a:pt x="2970667" y="3019350"/>
                    <a:pt x="2814225" y="3038323"/>
                  </a:cubicBezTo>
                  <a:cubicBezTo>
                    <a:pt x="2657783" y="3057296"/>
                    <a:pt x="2412427" y="3027921"/>
                    <a:pt x="2261332" y="3038323"/>
                  </a:cubicBezTo>
                  <a:cubicBezTo>
                    <a:pt x="2110237" y="3048725"/>
                    <a:pt x="2011840" y="3026497"/>
                    <a:pt x="1857720" y="3038323"/>
                  </a:cubicBezTo>
                  <a:cubicBezTo>
                    <a:pt x="1703600" y="3050149"/>
                    <a:pt x="1580196" y="3009133"/>
                    <a:pt x="1454109" y="3038323"/>
                  </a:cubicBezTo>
                  <a:cubicBezTo>
                    <a:pt x="1328022" y="3067513"/>
                    <a:pt x="1136049" y="2974432"/>
                    <a:pt x="851455" y="3038323"/>
                  </a:cubicBezTo>
                  <a:cubicBezTo>
                    <a:pt x="566861" y="3102214"/>
                    <a:pt x="224719" y="2991730"/>
                    <a:pt x="0" y="3038323"/>
                  </a:cubicBezTo>
                  <a:cubicBezTo>
                    <a:pt x="-18856" y="2847176"/>
                    <a:pt x="32477" y="2697613"/>
                    <a:pt x="0" y="2531936"/>
                  </a:cubicBezTo>
                  <a:cubicBezTo>
                    <a:pt x="-32477" y="2366259"/>
                    <a:pt x="4052" y="2265329"/>
                    <a:pt x="0" y="2116698"/>
                  </a:cubicBezTo>
                  <a:cubicBezTo>
                    <a:pt x="-4052" y="1968067"/>
                    <a:pt x="24668" y="1783827"/>
                    <a:pt x="0" y="1579928"/>
                  </a:cubicBezTo>
                  <a:cubicBezTo>
                    <a:pt x="-24668" y="1376029"/>
                    <a:pt x="24316" y="1228341"/>
                    <a:pt x="0" y="1073541"/>
                  </a:cubicBezTo>
                  <a:cubicBezTo>
                    <a:pt x="-24316" y="918741"/>
                    <a:pt x="30054" y="761500"/>
                    <a:pt x="0" y="597537"/>
                  </a:cubicBezTo>
                  <a:cubicBezTo>
                    <a:pt x="-30054" y="433574"/>
                    <a:pt x="44827" y="150346"/>
                    <a:pt x="0" y="0"/>
                  </a:cubicBezTo>
                  <a:close/>
                </a:path>
                <a:path w="4976037" h="3038323" stroke="0" extrusionOk="0">
                  <a:moveTo>
                    <a:pt x="0" y="0"/>
                  </a:moveTo>
                  <a:cubicBezTo>
                    <a:pt x="132268" y="-36776"/>
                    <a:pt x="368268" y="9803"/>
                    <a:pt x="602653" y="0"/>
                  </a:cubicBezTo>
                  <a:cubicBezTo>
                    <a:pt x="837038" y="-9803"/>
                    <a:pt x="973307" y="70014"/>
                    <a:pt x="1205307" y="0"/>
                  </a:cubicBezTo>
                  <a:cubicBezTo>
                    <a:pt x="1437307" y="-70014"/>
                    <a:pt x="1518816" y="47899"/>
                    <a:pt x="1608919" y="0"/>
                  </a:cubicBezTo>
                  <a:cubicBezTo>
                    <a:pt x="1699022" y="-47899"/>
                    <a:pt x="1990895" y="55795"/>
                    <a:pt x="2261332" y="0"/>
                  </a:cubicBezTo>
                  <a:cubicBezTo>
                    <a:pt x="2531769" y="-55795"/>
                    <a:pt x="2548146" y="34318"/>
                    <a:pt x="2764465" y="0"/>
                  </a:cubicBezTo>
                  <a:cubicBezTo>
                    <a:pt x="2980784" y="-34318"/>
                    <a:pt x="3122104" y="48883"/>
                    <a:pt x="3267598" y="0"/>
                  </a:cubicBezTo>
                  <a:cubicBezTo>
                    <a:pt x="3413092" y="-48883"/>
                    <a:pt x="3659777" y="32837"/>
                    <a:pt x="3770730" y="0"/>
                  </a:cubicBezTo>
                  <a:cubicBezTo>
                    <a:pt x="3881683" y="-32837"/>
                    <a:pt x="4174778" y="36212"/>
                    <a:pt x="4373384" y="0"/>
                  </a:cubicBezTo>
                  <a:cubicBezTo>
                    <a:pt x="4571990" y="-36212"/>
                    <a:pt x="4797656" y="32513"/>
                    <a:pt x="4976037" y="0"/>
                  </a:cubicBezTo>
                  <a:cubicBezTo>
                    <a:pt x="4977609" y="230957"/>
                    <a:pt x="4932445" y="362366"/>
                    <a:pt x="4976037" y="476004"/>
                  </a:cubicBezTo>
                  <a:cubicBezTo>
                    <a:pt x="5019629" y="589642"/>
                    <a:pt x="4967342" y="840895"/>
                    <a:pt x="4976037" y="1012774"/>
                  </a:cubicBezTo>
                  <a:cubicBezTo>
                    <a:pt x="4984732" y="1184653"/>
                    <a:pt x="4969568" y="1292086"/>
                    <a:pt x="4976037" y="1428012"/>
                  </a:cubicBezTo>
                  <a:cubicBezTo>
                    <a:pt x="4982506" y="1563938"/>
                    <a:pt x="4964714" y="1745751"/>
                    <a:pt x="4976037" y="1843249"/>
                  </a:cubicBezTo>
                  <a:cubicBezTo>
                    <a:pt x="4987360" y="1940747"/>
                    <a:pt x="4967889" y="2136608"/>
                    <a:pt x="4976037" y="2380020"/>
                  </a:cubicBezTo>
                  <a:cubicBezTo>
                    <a:pt x="4984185" y="2623432"/>
                    <a:pt x="4959346" y="2826734"/>
                    <a:pt x="4976037" y="3038323"/>
                  </a:cubicBezTo>
                  <a:cubicBezTo>
                    <a:pt x="4834869" y="3066577"/>
                    <a:pt x="4676887" y="3005457"/>
                    <a:pt x="4572425" y="3038323"/>
                  </a:cubicBezTo>
                  <a:cubicBezTo>
                    <a:pt x="4467963" y="3071189"/>
                    <a:pt x="4206431" y="2980810"/>
                    <a:pt x="4019532" y="3038323"/>
                  </a:cubicBezTo>
                  <a:cubicBezTo>
                    <a:pt x="3832633" y="3095836"/>
                    <a:pt x="3699706" y="3029576"/>
                    <a:pt x="3516399" y="3038323"/>
                  </a:cubicBezTo>
                  <a:cubicBezTo>
                    <a:pt x="3333092" y="3047070"/>
                    <a:pt x="3126130" y="3020461"/>
                    <a:pt x="2863986" y="3038323"/>
                  </a:cubicBezTo>
                  <a:cubicBezTo>
                    <a:pt x="2601842" y="3056185"/>
                    <a:pt x="2595459" y="3013518"/>
                    <a:pt x="2410613" y="3038323"/>
                  </a:cubicBezTo>
                  <a:cubicBezTo>
                    <a:pt x="2225767" y="3063128"/>
                    <a:pt x="2015177" y="3001178"/>
                    <a:pt x="1907481" y="3038323"/>
                  </a:cubicBezTo>
                  <a:cubicBezTo>
                    <a:pt x="1799785" y="3075468"/>
                    <a:pt x="1677580" y="3020995"/>
                    <a:pt x="1503869" y="3038323"/>
                  </a:cubicBezTo>
                  <a:cubicBezTo>
                    <a:pt x="1330158" y="3055651"/>
                    <a:pt x="1031542" y="3021110"/>
                    <a:pt x="901216" y="3038323"/>
                  </a:cubicBezTo>
                  <a:cubicBezTo>
                    <a:pt x="770890" y="3055536"/>
                    <a:pt x="327559" y="2982728"/>
                    <a:pt x="0" y="3038323"/>
                  </a:cubicBezTo>
                  <a:cubicBezTo>
                    <a:pt x="-3284" y="2899611"/>
                    <a:pt x="21804" y="2697428"/>
                    <a:pt x="0" y="2592702"/>
                  </a:cubicBezTo>
                  <a:cubicBezTo>
                    <a:pt x="-21804" y="2487976"/>
                    <a:pt x="10736" y="2284230"/>
                    <a:pt x="0" y="2177465"/>
                  </a:cubicBezTo>
                  <a:cubicBezTo>
                    <a:pt x="-10736" y="2070700"/>
                    <a:pt x="25930" y="1924010"/>
                    <a:pt x="0" y="1731844"/>
                  </a:cubicBezTo>
                  <a:cubicBezTo>
                    <a:pt x="-25930" y="1539678"/>
                    <a:pt x="33511" y="1489692"/>
                    <a:pt x="0" y="1316607"/>
                  </a:cubicBezTo>
                  <a:cubicBezTo>
                    <a:pt x="-33511" y="1143522"/>
                    <a:pt x="6437" y="1089750"/>
                    <a:pt x="0" y="901369"/>
                  </a:cubicBezTo>
                  <a:cubicBezTo>
                    <a:pt x="-6437" y="712988"/>
                    <a:pt x="22571" y="621577"/>
                    <a:pt x="0" y="486132"/>
                  </a:cubicBezTo>
                  <a:cubicBezTo>
                    <a:pt x="-22571" y="350687"/>
                    <a:pt x="28174" y="125692"/>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spcAft>
                  <a:spcPts val="1200"/>
                </a:spcAft>
                <a:buFont typeface="Arial" panose="020B0604020202020204" pitchFamily="34" charset="0"/>
                <a:buChar char="•"/>
              </a:pPr>
              <a:endParaRPr lang="de-DE" sz="2000" dirty="0">
                <a:solidFill>
                  <a:schemeClr val="tx1"/>
                </a:solidFill>
              </a:endParaRPr>
            </a:p>
          </p:txBody>
        </p:sp>
        <p:sp>
          <p:nvSpPr>
            <p:cNvPr id="19" name="Rechteck 18">
              <a:extLst>
                <a:ext uri="{FF2B5EF4-FFF2-40B4-BE49-F238E27FC236}">
                  <a16:creationId xmlns:a16="http://schemas.microsoft.com/office/drawing/2014/main" id="{4608A2D6-419A-D6AF-C0B5-CA7CC8E1F3B6}"/>
                </a:ext>
              </a:extLst>
            </p:cNvPr>
            <p:cNvSpPr/>
            <p:nvPr/>
          </p:nvSpPr>
          <p:spPr>
            <a:xfrm>
              <a:off x="1499659" y="3864060"/>
              <a:ext cx="2136676" cy="807818"/>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de-AT" dirty="0">
                  <a:solidFill>
                    <a:schemeClr val="tx1"/>
                  </a:solidFill>
                </a:rPr>
                <a:t>Cloud-Dienste</a:t>
              </a:r>
            </a:p>
          </p:txBody>
        </p:sp>
        <p:sp>
          <p:nvSpPr>
            <p:cNvPr id="22" name="Rechteck 21">
              <a:extLst>
                <a:ext uri="{FF2B5EF4-FFF2-40B4-BE49-F238E27FC236}">
                  <a16:creationId xmlns:a16="http://schemas.microsoft.com/office/drawing/2014/main" id="{F28CE74F-FDF8-F174-A578-3A88BDF8661B}"/>
                </a:ext>
              </a:extLst>
            </p:cNvPr>
            <p:cNvSpPr/>
            <p:nvPr/>
          </p:nvSpPr>
          <p:spPr>
            <a:xfrm>
              <a:off x="3946083" y="3864060"/>
              <a:ext cx="2136676" cy="807818"/>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de-AT" dirty="0">
                  <a:solidFill>
                    <a:schemeClr val="tx1"/>
                  </a:solidFill>
                </a:rPr>
                <a:t>Video-</a:t>
              </a:r>
            </a:p>
            <a:p>
              <a:pPr algn="r"/>
              <a:r>
                <a:rPr lang="de-AT" dirty="0">
                  <a:solidFill>
                    <a:schemeClr val="tx1"/>
                  </a:solidFill>
                </a:rPr>
                <a:t>Konferenzen</a:t>
              </a:r>
            </a:p>
          </p:txBody>
        </p:sp>
        <p:sp>
          <p:nvSpPr>
            <p:cNvPr id="23" name="Rechteck 22">
              <a:extLst>
                <a:ext uri="{FF2B5EF4-FFF2-40B4-BE49-F238E27FC236}">
                  <a16:creationId xmlns:a16="http://schemas.microsoft.com/office/drawing/2014/main" id="{583F802C-351E-603B-AA67-5750C598A1FC}"/>
                </a:ext>
              </a:extLst>
            </p:cNvPr>
            <p:cNvSpPr/>
            <p:nvPr/>
          </p:nvSpPr>
          <p:spPr>
            <a:xfrm>
              <a:off x="1498021" y="4970173"/>
              <a:ext cx="2136676" cy="807818"/>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de-AT" dirty="0">
                  <a:solidFill>
                    <a:schemeClr val="tx1"/>
                  </a:solidFill>
                </a:rPr>
                <a:t>Automatisierung</a:t>
              </a:r>
            </a:p>
          </p:txBody>
        </p:sp>
        <p:sp>
          <p:nvSpPr>
            <p:cNvPr id="27" name="Rechteck 26">
              <a:extLst>
                <a:ext uri="{FF2B5EF4-FFF2-40B4-BE49-F238E27FC236}">
                  <a16:creationId xmlns:a16="http://schemas.microsoft.com/office/drawing/2014/main" id="{F94BEE80-A1B8-3BA5-5269-8FA8650B486E}"/>
                </a:ext>
              </a:extLst>
            </p:cNvPr>
            <p:cNvSpPr/>
            <p:nvPr/>
          </p:nvSpPr>
          <p:spPr>
            <a:xfrm>
              <a:off x="1359095" y="3786845"/>
              <a:ext cx="352747" cy="201241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4" name="Rechteck 23">
              <a:extLst>
                <a:ext uri="{FF2B5EF4-FFF2-40B4-BE49-F238E27FC236}">
                  <a16:creationId xmlns:a16="http://schemas.microsoft.com/office/drawing/2014/main" id="{2EE6DA10-1C09-F9BC-7B58-F257A15CB1F4}"/>
                </a:ext>
              </a:extLst>
            </p:cNvPr>
            <p:cNvSpPr/>
            <p:nvPr/>
          </p:nvSpPr>
          <p:spPr>
            <a:xfrm>
              <a:off x="3944445" y="4970173"/>
              <a:ext cx="2136676" cy="807818"/>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de-AT" dirty="0">
                  <a:solidFill>
                    <a:schemeClr val="tx1"/>
                  </a:solidFill>
                </a:rPr>
                <a:t>künstliche</a:t>
              </a:r>
            </a:p>
            <a:p>
              <a:pPr algn="r"/>
              <a:r>
                <a:rPr lang="de-AT" dirty="0">
                  <a:solidFill>
                    <a:schemeClr val="tx1"/>
                  </a:solidFill>
                </a:rPr>
                <a:t>Intelligenz</a:t>
              </a:r>
            </a:p>
          </p:txBody>
        </p:sp>
        <p:pic>
          <p:nvPicPr>
            <p:cNvPr id="13" name="Grafik 12" descr="Cloudcomputing mit einfarbiger Füllung">
              <a:extLst>
                <a:ext uri="{FF2B5EF4-FFF2-40B4-BE49-F238E27FC236}">
                  <a16:creationId xmlns:a16="http://schemas.microsoft.com/office/drawing/2014/main" id="{0C3C8183-65F0-799D-2F98-956639E102A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45413" y="3765579"/>
              <a:ext cx="914400" cy="914400"/>
            </a:xfrm>
            <a:prstGeom prst="rect">
              <a:avLst/>
            </a:prstGeom>
          </p:spPr>
        </p:pic>
        <p:sp>
          <p:nvSpPr>
            <p:cNvPr id="31" name="Rechteck 30">
              <a:extLst>
                <a:ext uri="{FF2B5EF4-FFF2-40B4-BE49-F238E27FC236}">
                  <a16:creationId xmlns:a16="http://schemas.microsoft.com/office/drawing/2014/main" id="{5551C942-F028-B980-374B-0F43A629B31A}"/>
                </a:ext>
              </a:extLst>
            </p:cNvPr>
            <p:cNvSpPr/>
            <p:nvPr/>
          </p:nvSpPr>
          <p:spPr>
            <a:xfrm>
              <a:off x="3766667" y="3776212"/>
              <a:ext cx="352747" cy="201241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8" name="Grafik 17" descr="Onlinebesprechung mit einfarbiger Füllung">
              <a:extLst>
                <a:ext uri="{FF2B5EF4-FFF2-40B4-BE49-F238E27FC236}">
                  <a16:creationId xmlns:a16="http://schemas.microsoft.com/office/drawing/2014/main" id="{3583B922-AB81-A524-5A2F-2ADF3879F38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705446" y="3872161"/>
              <a:ext cx="807818" cy="807818"/>
            </a:xfrm>
            <a:prstGeom prst="rect">
              <a:avLst/>
            </a:prstGeom>
          </p:spPr>
        </p:pic>
        <p:pic>
          <p:nvPicPr>
            <p:cNvPr id="33" name="Grafik 32" descr="Roboterhand mit einfarbiger Füllung">
              <a:extLst>
                <a:ext uri="{FF2B5EF4-FFF2-40B4-BE49-F238E27FC236}">
                  <a16:creationId xmlns:a16="http://schemas.microsoft.com/office/drawing/2014/main" id="{DD6174AE-130A-4328-B1A3-ED89201C3A8F}"/>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270368" y="4978274"/>
              <a:ext cx="755819" cy="755819"/>
            </a:xfrm>
            <a:prstGeom prst="rect">
              <a:avLst/>
            </a:prstGeom>
          </p:spPr>
        </p:pic>
        <p:pic>
          <p:nvPicPr>
            <p:cNvPr id="26" name="Grafik 25" descr="Roboter mit einfarbiger Füllung">
              <a:extLst>
                <a:ext uri="{FF2B5EF4-FFF2-40B4-BE49-F238E27FC236}">
                  <a16:creationId xmlns:a16="http://schemas.microsoft.com/office/drawing/2014/main" id="{84ECB462-59F8-9B0A-A09F-26296ECB4E6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668644" y="4969645"/>
              <a:ext cx="784388" cy="784388"/>
            </a:xfrm>
            <a:prstGeom prst="rect">
              <a:avLst/>
            </a:prstGeom>
          </p:spPr>
        </p:pic>
        <p:sp>
          <p:nvSpPr>
            <p:cNvPr id="34" name="Rechteck 33">
              <a:extLst>
                <a:ext uri="{FF2B5EF4-FFF2-40B4-BE49-F238E27FC236}">
                  <a16:creationId xmlns:a16="http://schemas.microsoft.com/office/drawing/2014/main" id="{08FB4910-4C69-7B2A-C9E9-66D4AF3E6F63}"/>
                </a:ext>
              </a:extLst>
            </p:cNvPr>
            <p:cNvSpPr/>
            <p:nvPr/>
          </p:nvSpPr>
          <p:spPr>
            <a:xfrm>
              <a:off x="1727791" y="3091310"/>
              <a:ext cx="4072270" cy="43182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000" dirty="0">
                  <a:solidFill>
                    <a:schemeClr val="tx1"/>
                  </a:solidFill>
                </a:rPr>
                <a:t>wichtige Entwicklungen:</a:t>
              </a:r>
            </a:p>
          </p:txBody>
        </p:sp>
      </p:grpSp>
      <p:sp>
        <p:nvSpPr>
          <p:cNvPr id="2" name="Titel 1">
            <a:extLst>
              <a:ext uri="{FF2B5EF4-FFF2-40B4-BE49-F238E27FC236}">
                <a16:creationId xmlns:a16="http://schemas.microsoft.com/office/drawing/2014/main" id="{C9EC383E-9279-450C-833C-42FA2D77100F}"/>
              </a:ext>
            </a:extLst>
          </p:cNvPr>
          <p:cNvSpPr>
            <a:spLocks noGrp="1"/>
          </p:cNvSpPr>
          <p:nvPr>
            <p:ph type="title"/>
          </p:nvPr>
        </p:nvSpPr>
        <p:spPr/>
        <p:txBody>
          <a:bodyPr/>
          <a:lstStyle/>
          <a:p>
            <a:r>
              <a:rPr lang="de-AT" dirty="0"/>
              <a:t>Digitalisierung</a:t>
            </a:r>
          </a:p>
        </p:txBody>
      </p:sp>
      <p:sp>
        <p:nvSpPr>
          <p:cNvPr id="4" name="Foliennummernplatzhalter 3">
            <a:extLst>
              <a:ext uri="{FF2B5EF4-FFF2-40B4-BE49-F238E27FC236}">
                <a16:creationId xmlns:a16="http://schemas.microsoft.com/office/drawing/2014/main" id="{FC57AEF9-A9C2-1466-49DD-CEE071CC323F}"/>
              </a:ext>
            </a:extLst>
          </p:cNvPr>
          <p:cNvSpPr>
            <a:spLocks noGrp="1"/>
          </p:cNvSpPr>
          <p:nvPr>
            <p:ph type="sldNum" sz="quarter" idx="12"/>
          </p:nvPr>
        </p:nvSpPr>
        <p:spPr/>
        <p:txBody>
          <a:bodyPr/>
          <a:lstStyle/>
          <a:p>
            <a:fld id="{4C23FFEC-42AF-4C5F-8FEB-D69D9B6A7C04}" type="slidenum">
              <a:rPr lang="de-AT" smtClean="0"/>
              <a:t>11</a:t>
            </a:fld>
            <a:endParaRPr lang="de-AT"/>
          </a:p>
        </p:txBody>
      </p:sp>
      <p:pic>
        <p:nvPicPr>
          <p:cNvPr id="28" name="Grafik 27" descr="Ein Bild, das Text enthält.&#10;&#10;Automatisch generierte Beschreibung">
            <a:extLst>
              <a:ext uri="{FF2B5EF4-FFF2-40B4-BE49-F238E27FC236}">
                <a16:creationId xmlns:a16="http://schemas.microsoft.com/office/drawing/2014/main" id="{D4D1AC8D-A565-F1BD-2380-96FF9F9C4BB3}"/>
              </a:ext>
            </a:extLst>
          </p:cNvPr>
          <p:cNvPicPr>
            <a:picLocks noChangeAspect="1"/>
          </p:cNvPicPr>
          <p:nvPr/>
        </p:nvPicPr>
        <p:blipFill rotWithShape="1">
          <a:blip r:embed="rId11">
            <a:duotone>
              <a:prstClr val="black"/>
              <a:srgbClr val="D2AAA6">
                <a:tint val="45000"/>
                <a:satMod val="400000"/>
              </a:srgbClr>
            </a:duotone>
            <a:alphaModFix amt="50000"/>
          </a:blip>
          <a:srcRect l="15441" r="78542" b="53091"/>
          <a:stretch/>
        </p:blipFill>
        <p:spPr>
          <a:xfrm rot="554331">
            <a:off x="3576898" y="2372205"/>
            <a:ext cx="211312" cy="784062"/>
          </a:xfrm>
          <a:prstGeom prst="rect">
            <a:avLst/>
          </a:prstGeom>
        </p:spPr>
      </p:pic>
      <p:sp>
        <p:nvSpPr>
          <p:cNvPr id="29" name="Rechteck 28">
            <a:extLst>
              <a:ext uri="{FF2B5EF4-FFF2-40B4-BE49-F238E27FC236}">
                <a16:creationId xmlns:a16="http://schemas.microsoft.com/office/drawing/2014/main" id="{D2F8682A-C469-2270-5003-C7E2EE32BA19}"/>
              </a:ext>
            </a:extLst>
          </p:cNvPr>
          <p:cNvSpPr/>
          <p:nvPr/>
        </p:nvSpPr>
        <p:spPr>
          <a:xfrm>
            <a:off x="935664" y="1453083"/>
            <a:ext cx="10418135" cy="1079737"/>
          </a:xfrm>
          <a:prstGeom prst="rect">
            <a:avLst/>
          </a:prstGeom>
          <a:solidFill>
            <a:srgbClr val="C1D2B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0" name="Rechteck 29">
            <a:extLst>
              <a:ext uri="{FF2B5EF4-FFF2-40B4-BE49-F238E27FC236}">
                <a16:creationId xmlns:a16="http://schemas.microsoft.com/office/drawing/2014/main" id="{6D5F1CE7-0C96-FEDC-21D1-25D028FA442F}"/>
              </a:ext>
            </a:extLst>
          </p:cNvPr>
          <p:cNvSpPr/>
          <p:nvPr/>
        </p:nvSpPr>
        <p:spPr>
          <a:xfrm>
            <a:off x="1244009" y="1589454"/>
            <a:ext cx="9832039" cy="769646"/>
          </a:xfrm>
          <a:custGeom>
            <a:avLst/>
            <a:gdLst>
              <a:gd name="connsiteX0" fmla="*/ 0 w 9832039"/>
              <a:gd name="connsiteY0" fmla="*/ 0 h 769646"/>
              <a:gd name="connsiteX1" fmla="*/ 480035 w 9832039"/>
              <a:gd name="connsiteY1" fmla="*/ 0 h 769646"/>
              <a:gd name="connsiteX2" fmla="*/ 1255031 w 9832039"/>
              <a:gd name="connsiteY2" fmla="*/ 0 h 769646"/>
              <a:gd name="connsiteX3" fmla="*/ 1538425 w 9832039"/>
              <a:gd name="connsiteY3" fmla="*/ 0 h 769646"/>
              <a:gd name="connsiteX4" fmla="*/ 2313421 w 9832039"/>
              <a:gd name="connsiteY4" fmla="*/ 0 h 769646"/>
              <a:gd name="connsiteX5" fmla="*/ 3088417 w 9832039"/>
              <a:gd name="connsiteY5" fmla="*/ 0 h 769646"/>
              <a:gd name="connsiteX6" fmla="*/ 3371811 w 9832039"/>
              <a:gd name="connsiteY6" fmla="*/ 0 h 769646"/>
              <a:gd name="connsiteX7" fmla="*/ 3655205 w 9832039"/>
              <a:gd name="connsiteY7" fmla="*/ 0 h 769646"/>
              <a:gd name="connsiteX8" fmla="*/ 4233560 w 9832039"/>
              <a:gd name="connsiteY8" fmla="*/ 0 h 769646"/>
              <a:gd name="connsiteX9" fmla="*/ 4713595 w 9832039"/>
              <a:gd name="connsiteY9" fmla="*/ 0 h 769646"/>
              <a:gd name="connsiteX10" fmla="*/ 5390271 w 9832039"/>
              <a:gd name="connsiteY10" fmla="*/ 0 h 769646"/>
              <a:gd name="connsiteX11" fmla="*/ 6066946 w 9832039"/>
              <a:gd name="connsiteY11" fmla="*/ 0 h 769646"/>
              <a:gd name="connsiteX12" fmla="*/ 6645302 w 9832039"/>
              <a:gd name="connsiteY12" fmla="*/ 0 h 769646"/>
              <a:gd name="connsiteX13" fmla="*/ 7223657 w 9832039"/>
              <a:gd name="connsiteY13" fmla="*/ 0 h 769646"/>
              <a:gd name="connsiteX14" fmla="*/ 7802012 w 9832039"/>
              <a:gd name="connsiteY14" fmla="*/ 0 h 769646"/>
              <a:gd name="connsiteX15" fmla="*/ 8282047 w 9832039"/>
              <a:gd name="connsiteY15" fmla="*/ 0 h 769646"/>
              <a:gd name="connsiteX16" fmla="*/ 9057043 w 9832039"/>
              <a:gd name="connsiteY16" fmla="*/ 0 h 769646"/>
              <a:gd name="connsiteX17" fmla="*/ 9832039 w 9832039"/>
              <a:gd name="connsiteY17" fmla="*/ 0 h 769646"/>
              <a:gd name="connsiteX18" fmla="*/ 9832039 w 9832039"/>
              <a:gd name="connsiteY18" fmla="*/ 392519 h 769646"/>
              <a:gd name="connsiteX19" fmla="*/ 9832039 w 9832039"/>
              <a:gd name="connsiteY19" fmla="*/ 769646 h 769646"/>
              <a:gd name="connsiteX20" fmla="*/ 9253684 w 9832039"/>
              <a:gd name="connsiteY20" fmla="*/ 769646 h 769646"/>
              <a:gd name="connsiteX21" fmla="*/ 8773649 w 9832039"/>
              <a:gd name="connsiteY21" fmla="*/ 769646 h 769646"/>
              <a:gd name="connsiteX22" fmla="*/ 8195294 w 9832039"/>
              <a:gd name="connsiteY22" fmla="*/ 769646 h 769646"/>
              <a:gd name="connsiteX23" fmla="*/ 7813579 w 9832039"/>
              <a:gd name="connsiteY23" fmla="*/ 769646 h 769646"/>
              <a:gd name="connsiteX24" fmla="*/ 7333544 w 9832039"/>
              <a:gd name="connsiteY24" fmla="*/ 769646 h 769646"/>
              <a:gd name="connsiteX25" fmla="*/ 6951830 w 9832039"/>
              <a:gd name="connsiteY25" fmla="*/ 769646 h 769646"/>
              <a:gd name="connsiteX26" fmla="*/ 6668436 w 9832039"/>
              <a:gd name="connsiteY26" fmla="*/ 769646 h 769646"/>
              <a:gd name="connsiteX27" fmla="*/ 5991760 w 9832039"/>
              <a:gd name="connsiteY27" fmla="*/ 769646 h 769646"/>
              <a:gd name="connsiteX28" fmla="*/ 5216764 w 9832039"/>
              <a:gd name="connsiteY28" fmla="*/ 769646 h 769646"/>
              <a:gd name="connsiteX29" fmla="*/ 4540089 w 9832039"/>
              <a:gd name="connsiteY29" fmla="*/ 769646 h 769646"/>
              <a:gd name="connsiteX30" fmla="*/ 3765093 w 9832039"/>
              <a:gd name="connsiteY30" fmla="*/ 769646 h 769646"/>
              <a:gd name="connsiteX31" fmla="*/ 3186737 w 9832039"/>
              <a:gd name="connsiteY31" fmla="*/ 769646 h 769646"/>
              <a:gd name="connsiteX32" fmla="*/ 2805023 w 9832039"/>
              <a:gd name="connsiteY32" fmla="*/ 769646 h 769646"/>
              <a:gd name="connsiteX33" fmla="*/ 2423308 w 9832039"/>
              <a:gd name="connsiteY33" fmla="*/ 769646 h 769646"/>
              <a:gd name="connsiteX34" fmla="*/ 1844953 w 9832039"/>
              <a:gd name="connsiteY34" fmla="*/ 769646 h 769646"/>
              <a:gd name="connsiteX35" fmla="*/ 1463239 w 9832039"/>
              <a:gd name="connsiteY35" fmla="*/ 769646 h 769646"/>
              <a:gd name="connsiteX36" fmla="*/ 1179845 w 9832039"/>
              <a:gd name="connsiteY36" fmla="*/ 769646 h 769646"/>
              <a:gd name="connsiteX37" fmla="*/ 601489 w 9832039"/>
              <a:gd name="connsiteY37" fmla="*/ 769646 h 769646"/>
              <a:gd name="connsiteX38" fmla="*/ 0 w 9832039"/>
              <a:gd name="connsiteY38" fmla="*/ 769646 h 769646"/>
              <a:gd name="connsiteX39" fmla="*/ 0 w 9832039"/>
              <a:gd name="connsiteY39" fmla="*/ 377127 h 769646"/>
              <a:gd name="connsiteX40" fmla="*/ 0 w 9832039"/>
              <a:gd name="connsiteY40" fmla="*/ 0 h 769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832039" h="769646" fill="none" extrusionOk="0">
                <a:moveTo>
                  <a:pt x="0" y="0"/>
                </a:moveTo>
                <a:cubicBezTo>
                  <a:pt x="124099" y="-24127"/>
                  <a:pt x="294679" y="40618"/>
                  <a:pt x="480035" y="0"/>
                </a:cubicBezTo>
                <a:cubicBezTo>
                  <a:pt x="665391" y="-40618"/>
                  <a:pt x="891683" y="8682"/>
                  <a:pt x="1255031" y="0"/>
                </a:cubicBezTo>
                <a:cubicBezTo>
                  <a:pt x="1618379" y="-8682"/>
                  <a:pt x="1463356" y="21649"/>
                  <a:pt x="1538425" y="0"/>
                </a:cubicBezTo>
                <a:cubicBezTo>
                  <a:pt x="1613494" y="-21649"/>
                  <a:pt x="2113624" y="89240"/>
                  <a:pt x="2313421" y="0"/>
                </a:cubicBezTo>
                <a:cubicBezTo>
                  <a:pt x="2513218" y="-89240"/>
                  <a:pt x="2796382" y="76970"/>
                  <a:pt x="3088417" y="0"/>
                </a:cubicBezTo>
                <a:cubicBezTo>
                  <a:pt x="3380452" y="-76970"/>
                  <a:pt x="3265708" y="25452"/>
                  <a:pt x="3371811" y="0"/>
                </a:cubicBezTo>
                <a:cubicBezTo>
                  <a:pt x="3477914" y="-25452"/>
                  <a:pt x="3574439" y="11875"/>
                  <a:pt x="3655205" y="0"/>
                </a:cubicBezTo>
                <a:cubicBezTo>
                  <a:pt x="3735971" y="-11875"/>
                  <a:pt x="4029446" y="51663"/>
                  <a:pt x="4233560" y="0"/>
                </a:cubicBezTo>
                <a:cubicBezTo>
                  <a:pt x="4437674" y="-51663"/>
                  <a:pt x="4571464" y="44557"/>
                  <a:pt x="4713595" y="0"/>
                </a:cubicBezTo>
                <a:cubicBezTo>
                  <a:pt x="4855726" y="-44557"/>
                  <a:pt x="5074250" y="14086"/>
                  <a:pt x="5390271" y="0"/>
                </a:cubicBezTo>
                <a:cubicBezTo>
                  <a:pt x="5706292" y="-14086"/>
                  <a:pt x="5859604" y="54947"/>
                  <a:pt x="6066946" y="0"/>
                </a:cubicBezTo>
                <a:cubicBezTo>
                  <a:pt x="6274288" y="-54947"/>
                  <a:pt x="6363776" y="67306"/>
                  <a:pt x="6645302" y="0"/>
                </a:cubicBezTo>
                <a:cubicBezTo>
                  <a:pt x="6926828" y="-67306"/>
                  <a:pt x="6955680" y="14356"/>
                  <a:pt x="7223657" y="0"/>
                </a:cubicBezTo>
                <a:cubicBezTo>
                  <a:pt x="7491634" y="-14356"/>
                  <a:pt x="7556190" y="18443"/>
                  <a:pt x="7802012" y="0"/>
                </a:cubicBezTo>
                <a:cubicBezTo>
                  <a:pt x="8047834" y="-18443"/>
                  <a:pt x="8113533" y="6897"/>
                  <a:pt x="8282047" y="0"/>
                </a:cubicBezTo>
                <a:cubicBezTo>
                  <a:pt x="8450562" y="-6897"/>
                  <a:pt x="8736004" y="38786"/>
                  <a:pt x="9057043" y="0"/>
                </a:cubicBezTo>
                <a:cubicBezTo>
                  <a:pt x="9378082" y="-38786"/>
                  <a:pt x="9445130" y="74218"/>
                  <a:pt x="9832039" y="0"/>
                </a:cubicBezTo>
                <a:cubicBezTo>
                  <a:pt x="9854920" y="131721"/>
                  <a:pt x="9788396" y="281959"/>
                  <a:pt x="9832039" y="392519"/>
                </a:cubicBezTo>
                <a:cubicBezTo>
                  <a:pt x="9875682" y="503079"/>
                  <a:pt x="9817805" y="596735"/>
                  <a:pt x="9832039" y="769646"/>
                </a:cubicBezTo>
                <a:cubicBezTo>
                  <a:pt x="9665470" y="802776"/>
                  <a:pt x="9439280" y="723347"/>
                  <a:pt x="9253684" y="769646"/>
                </a:cubicBezTo>
                <a:cubicBezTo>
                  <a:pt x="9068088" y="815945"/>
                  <a:pt x="9000362" y="745817"/>
                  <a:pt x="8773649" y="769646"/>
                </a:cubicBezTo>
                <a:cubicBezTo>
                  <a:pt x="8546937" y="793475"/>
                  <a:pt x="8419678" y="762620"/>
                  <a:pt x="8195294" y="769646"/>
                </a:cubicBezTo>
                <a:cubicBezTo>
                  <a:pt x="7970910" y="776672"/>
                  <a:pt x="7929571" y="727737"/>
                  <a:pt x="7813579" y="769646"/>
                </a:cubicBezTo>
                <a:cubicBezTo>
                  <a:pt x="7697587" y="811555"/>
                  <a:pt x="7488059" y="738426"/>
                  <a:pt x="7333544" y="769646"/>
                </a:cubicBezTo>
                <a:cubicBezTo>
                  <a:pt x="7179030" y="800866"/>
                  <a:pt x="7028905" y="763512"/>
                  <a:pt x="6951830" y="769646"/>
                </a:cubicBezTo>
                <a:cubicBezTo>
                  <a:pt x="6874755" y="775780"/>
                  <a:pt x="6749568" y="769512"/>
                  <a:pt x="6668436" y="769646"/>
                </a:cubicBezTo>
                <a:cubicBezTo>
                  <a:pt x="6587304" y="769780"/>
                  <a:pt x="6284533" y="706158"/>
                  <a:pt x="5991760" y="769646"/>
                </a:cubicBezTo>
                <a:cubicBezTo>
                  <a:pt x="5698987" y="833134"/>
                  <a:pt x="5476663" y="761955"/>
                  <a:pt x="5216764" y="769646"/>
                </a:cubicBezTo>
                <a:cubicBezTo>
                  <a:pt x="4956865" y="777337"/>
                  <a:pt x="4771625" y="707664"/>
                  <a:pt x="4540089" y="769646"/>
                </a:cubicBezTo>
                <a:cubicBezTo>
                  <a:pt x="4308554" y="831628"/>
                  <a:pt x="3931681" y="743472"/>
                  <a:pt x="3765093" y="769646"/>
                </a:cubicBezTo>
                <a:cubicBezTo>
                  <a:pt x="3598505" y="795820"/>
                  <a:pt x="3333100" y="748787"/>
                  <a:pt x="3186737" y="769646"/>
                </a:cubicBezTo>
                <a:cubicBezTo>
                  <a:pt x="3040374" y="790505"/>
                  <a:pt x="2913677" y="754219"/>
                  <a:pt x="2805023" y="769646"/>
                </a:cubicBezTo>
                <a:cubicBezTo>
                  <a:pt x="2696369" y="785073"/>
                  <a:pt x="2525531" y="755037"/>
                  <a:pt x="2423308" y="769646"/>
                </a:cubicBezTo>
                <a:cubicBezTo>
                  <a:pt x="2321085" y="784255"/>
                  <a:pt x="1996693" y="729700"/>
                  <a:pt x="1844953" y="769646"/>
                </a:cubicBezTo>
                <a:cubicBezTo>
                  <a:pt x="1693214" y="809592"/>
                  <a:pt x="1618514" y="763183"/>
                  <a:pt x="1463239" y="769646"/>
                </a:cubicBezTo>
                <a:cubicBezTo>
                  <a:pt x="1307964" y="776109"/>
                  <a:pt x="1236733" y="765431"/>
                  <a:pt x="1179845" y="769646"/>
                </a:cubicBezTo>
                <a:cubicBezTo>
                  <a:pt x="1122957" y="773861"/>
                  <a:pt x="865115" y="758420"/>
                  <a:pt x="601489" y="769646"/>
                </a:cubicBezTo>
                <a:cubicBezTo>
                  <a:pt x="337863" y="780872"/>
                  <a:pt x="135406" y="740749"/>
                  <a:pt x="0" y="769646"/>
                </a:cubicBezTo>
                <a:cubicBezTo>
                  <a:pt x="-39775" y="680697"/>
                  <a:pt x="28959" y="554016"/>
                  <a:pt x="0" y="377127"/>
                </a:cubicBezTo>
                <a:cubicBezTo>
                  <a:pt x="-28959" y="200238"/>
                  <a:pt x="18169" y="187828"/>
                  <a:pt x="0" y="0"/>
                </a:cubicBezTo>
                <a:close/>
              </a:path>
              <a:path w="9832039" h="769646" stroke="0" extrusionOk="0">
                <a:moveTo>
                  <a:pt x="0" y="0"/>
                </a:moveTo>
                <a:cubicBezTo>
                  <a:pt x="254111" y="-55700"/>
                  <a:pt x="419677" y="38936"/>
                  <a:pt x="676676" y="0"/>
                </a:cubicBezTo>
                <a:cubicBezTo>
                  <a:pt x="933675" y="-38936"/>
                  <a:pt x="1118459" y="45919"/>
                  <a:pt x="1353351" y="0"/>
                </a:cubicBezTo>
                <a:cubicBezTo>
                  <a:pt x="1588244" y="-45919"/>
                  <a:pt x="1505875" y="20854"/>
                  <a:pt x="1636745" y="0"/>
                </a:cubicBezTo>
                <a:cubicBezTo>
                  <a:pt x="1767615" y="-20854"/>
                  <a:pt x="2135527" y="51390"/>
                  <a:pt x="2411741" y="0"/>
                </a:cubicBezTo>
                <a:cubicBezTo>
                  <a:pt x="2687955" y="-51390"/>
                  <a:pt x="2732885" y="9564"/>
                  <a:pt x="2891776" y="0"/>
                </a:cubicBezTo>
                <a:cubicBezTo>
                  <a:pt x="3050667" y="-9564"/>
                  <a:pt x="3263467" y="48786"/>
                  <a:pt x="3371811" y="0"/>
                </a:cubicBezTo>
                <a:cubicBezTo>
                  <a:pt x="3480156" y="-48786"/>
                  <a:pt x="3744427" y="52653"/>
                  <a:pt x="3851846" y="0"/>
                </a:cubicBezTo>
                <a:cubicBezTo>
                  <a:pt x="3959265" y="-52653"/>
                  <a:pt x="4332073" y="50198"/>
                  <a:pt x="4528521" y="0"/>
                </a:cubicBezTo>
                <a:cubicBezTo>
                  <a:pt x="4724969" y="-50198"/>
                  <a:pt x="4737765" y="41745"/>
                  <a:pt x="4910236" y="0"/>
                </a:cubicBezTo>
                <a:cubicBezTo>
                  <a:pt x="5082708" y="-41745"/>
                  <a:pt x="5255695" y="21832"/>
                  <a:pt x="5390271" y="0"/>
                </a:cubicBezTo>
                <a:cubicBezTo>
                  <a:pt x="5524847" y="-21832"/>
                  <a:pt x="5981001" y="40325"/>
                  <a:pt x="6165267" y="0"/>
                </a:cubicBezTo>
                <a:cubicBezTo>
                  <a:pt x="6349533" y="-40325"/>
                  <a:pt x="6342041" y="3628"/>
                  <a:pt x="6448661" y="0"/>
                </a:cubicBezTo>
                <a:cubicBezTo>
                  <a:pt x="6555281" y="-3628"/>
                  <a:pt x="6850834" y="58898"/>
                  <a:pt x="7027016" y="0"/>
                </a:cubicBezTo>
                <a:cubicBezTo>
                  <a:pt x="7203199" y="-58898"/>
                  <a:pt x="7303916" y="36458"/>
                  <a:pt x="7408731" y="0"/>
                </a:cubicBezTo>
                <a:cubicBezTo>
                  <a:pt x="7513547" y="-36458"/>
                  <a:pt x="7674729" y="12677"/>
                  <a:pt x="7888765" y="0"/>
                </a:cubicBezTo>
                <a:cubicBezTo>
                  <a:pt x="8102801" y="-12677"/>
                  <a:pt x="8084365" y="2239"/>
                  <a:pt x="8172159" y="0"/>
                </a:cubicBezTo>
                <a:cubicBezTo>
                  <a:pt x="8259953" y="-2239"/>
                  <a:pt x="8613441" y="48615"/>
                  <a:pt x="8750515" y="0"/>
                </a:cubicBezTo>
                <a:cubicBezTo>
                  <a:pt x="8887589" y="-48615"/>
                  <a:pt x="8921739" y="15573"/>
                  <a:pt x="9033909" y="0"/>
                </a:cubicBezTo>
                <a:cubicBezTo>
                  <a:pt x="9146079" y="-15573"/>
                  <a:pt x="9176588" y="21322"/>
                  <a:pt x="9317303" y="0"/>
                </a:cubicBezTo>
                <a:cubicBezTo>
                  <a:pt x="9458018" y="-21322"/>
                  <a:pt x="9725078" y="22840"/>
                  <a:pt x="9832039" y="0"/>
                </a:cubicBezTo>
                <a:cubicBezTo>
                  <a:pt x="9868831" y="137607"/>
                  <a:pt x="9789465" y="246926"/>
                  <a:pt x="9832039" y="377127"/>
                </a:cubicBezTo>
                <a:cubicBezTo>
                  <a:pt x="9874613" y="507328"/>
                  <a:pt x="9822923" y="677795"/>
                  <a:pt x="9832039" y="769646"/>
                </a:cubicBezTo>
                <a:cubicBezTo>
                  <a:pt x="9640569" y="803815"/>
                  <a:pt x="9569396" y="752895"/>
                  <a:pt x="9352004" y="769646"/>
                </a:cubicBezTo>
                <a:cubicBezTo>
                  <a:pt x="9134613" y="786397"/>
                  <a:pt x="9062943" y="749045"/>
                  <a:pt x="8871969" y="769646"/>
                </a:cubicBezTo>
                <a:cubicBezTo>
                  <a:pt x="8680995" y="790247"/>
                  <a:pt x="8570810" y="740766"/>
                  <a:pt x="8490255" y="769646"/>
                </a:cubicBezTo>
                <a:cubicBezTo>
                  <a:pt x="8409700" y="798526"/>
                  <a:pt x="8045032" y="722802"/>
                  <a:pt x="7813579" y="769646"/>
                </a:cubicBezTo>
                <a:cubicBezTo>
                  <a:pt x="7582126" y="816490"/>
                  <a:pt x="7286422" y="716443"/>
                  <a:pt x="7136904" y="769646"/>
                </a:cubicBezTo>
                <a:cubicBezTo>
                  <a:pt x="6987387" y="822849"/>
                  <a:pt x="6673668" y="753249"/>
                  <a:pt x="6361908" y="769646"/>
                </a:cubicBezTo>
                <a:cubicBezTo>
                  <a:pt x="6050148" y="786043"/>
                  <a:pt x="5885654" y="760387"/>
                  <a:pt x="5685232" y="769646"/>
                </a:cubicBezTo>
                <a:cubicBezTo>
                  <a:pt x="5484810" y="778905"/>
                  <a:pt x="5212090" y="703726"/>
                  <a:pt x="4910236" y="769646"/>
                </a:cubicBezTo>
                <a:cubicBezTo>
                  <a:pt x="4608382" y="835566"/>
                  <a:pt x="4386812" y="732557"/>
                  <a:pt x="4233560" y="769646"/>
                </a:cubicBezTo>
                <a:cubicBezTo>
                  <a:pt x="4080308" y="806735"/>
                  <a:pt x="4028669" y="730727"/>
                  <a:pt x="3851846" y="769646"/>
                </a:cubicBezTo>
                <a:cubicBezTo>
                  <a:pt x="3675023" y="808565"/>
                  <a:pt x="3636284" y="764929"/>
                  <a:pt x="3568452" y="769646"/>
                </a:cubicBezTo>
                <a:cubicBezTo>
                  <a:pt x="3500620" y="774363"/>
                  <a:pt x="3287900" y="765576"/>
                  <a:pt x="3186737" y="769646"/>
                </a:cubicBezTo>
                <a:cubicBezTo>
                  <a:pt x="3085575" y="773716"/>
                  <a:pt x="2816553" y="727398"/>
                  <a:pt x="2510062" y="769646"/>
                </a:cubicBezTo>
                <a:cubicBezTo>
                  <a:pt x="2203572" y="811894"/>
                  <a:pt x="2314948" y="743705"/>
                  <a:pt x="2226668" y="769646"/>
                </a:cubicBezTo>
                <a:cubicBezTo>
                  <a:pt x="2138388" y="795587"/>
                  <a:pt x="1883060" y="728985"/>
                  <a:pt x="1648312" y="769646"/>
                </a:cubicBezTo>
                <a:cubicBezTo>
                  <a:pt x="1413564" y="810307"/>
                  <a:pt x="1417435" y="769417"/>
                  <a:pt x="1266598" y="769646"/>
                </a:cubicBezTo>
                <a:cubicBezTo>
                  <a:pt x="1115761" y="769875"/>
                  <a:pt x="910515" y="768074"/>
                  <a:pt x="688243" y="769646"/>
                </a:cubicBezTo>
                <a:cubicBezTo>
                  <a:pt x="465972" y="771218"/>
                  <a:pt x="230740" y="750835"/>
                  <a:pt x="0" y="769646"/>
                </a:cubicBezTo>
                <a:cubicBezTo>
                  <a:pt x="-39054" y="608058"/>
                  <a:pt x="23360" y="508329"/>
                  <a:pt x="0" y="384823"/>
                </a:cubicBezTo>
                <a:cubicBezTo>
                  <a:pt x="-23360" y="261317"/>
                  <a:pt x="23080" y="192256"/>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Digitalisierung bedeutet, dass Arbeitsprozesse und Informationen mit Hilfe von Computern und Internet digital gemacht und genutzt werden.</a:t>
            </a:r>
          </a:p>
        </p:txBody>
      </p:sp>
      <p:pic>
        <p:nvPicPr>
          <p:cNvPr id="11" name="Grafik 10">
            <a:extLst>
              <a:ext uri="{FF2B5EF4-FFF2-40B4-BE49-F238E27FC236}">
                <a16:creationId xmlns:a16="http://schemas.microsoft.com/office/drawing/2014/main" id="{E4EC5208-63C6-991D-BADD-DCE880EDC80F}"/>
              </a:ext>
            </a:extLst>
          </p:cNvPr>
          <p:cNvPicPr>
            <a:picLocks noChangeAspect="1"/>
          </p:cNvPicPr>
          <p:nvPr/>
        </p:nvPicPr>
        <p:blipFill>
          <a:blip r:embed="rId12">
            <a:clrChange>
              <a:clrFrom>
                <a:srgbClr val="FFFFFF"/>
              </a:clrFrom>
              <a:clrTo>
                <a:srgbClr val="FFFFFF">
                  <a:alpha val="0"/>
                </a:srgbClr>
              </a:clrTo>
            </a:clrChange>
          </a:blip>
          <a:srcRect l="13837" r="9625"/>
          <a:stretch/>
        </p:blipFill>
        <p:spPr>
          <a:xfrm>
            <a:off x="7683864" y="2846898"/>
            <a:ext cx="3669935" cy="3195374"/>
          </a:xfrm>
          <a:prstGeom prst="rect">
            <a:avLst/>
          </a:prstGeom>
        </p:spPr>
      </p:pic>
    </p:spTree>
    <p:extLst>
      <p:ext uri="{BB962C8B-B14F-4D97-AF65-F5344CB8AC3E}">
        <p14:creationId xmlns:p14="http://schemas.microsoft.com/office/powerpoint/2010/main" val="750591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p:txBody>
          <a:bodyPr/>
          <a:lstStyle/>
          <a:p>
            <a:r>
              <a:rPr lang="de-AT" dirty="0"/>
              <a:t>Digitalisierung der </a:t>
            </a:r>
            <a:r>
              <a:rPr lang="de-AT" dirty="0" err="1"/>
              <a:t>GreenLine</a:t>
            </a:r>
            <a:r>
              <a:rPr lang="de-AT" dirty="0"/>
              <a:t> GmbH</a:t>
            </a:r>
          </a:p>
        </p:txBody>
      </p:sp>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12</a:t>
            </a:fld>
            <a:endParaRPr lang="de-AT"/>
          </a:p>
        </p:txBody>
      </p:sp>
      <p:pic>
        <p:nvPicPr>
          <p:cNvPr id="3" name="Grafik 2" descr="Ein Bild, das Text, Schrift, Design, Logo enthält.&#10;&#10;Automatisch generierte Beschreibung">
            <a:extLst>
              <a:ext uri="{FF2B5EF4-FFF2-40B4-BE49-F238E27FC236}">
                <a16:creationId xmlns:a16="http://schemas.microsoft.com/office/drawing/2014/main" id="{894CA93A-4990-2E92-36B1-85FBE5A36ED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60415" y="3361686"/>
            <a:ext cx="2379443" cy="2379443"/>
          </a:xfrm>
          <a:prstGeom prst="ellipse">
            <a:avLst/>
          </a:prstGeom>
        </p:spPr>
      </p:pic>
      <p:sp>
        <p:nvSpPr>
          <p:cNvPr id="5" name="Textfeld 4">
            <a:extLst>
              <a:ext uri="{FF2B5EF4-FFF2-40B4-BE49-F238E27FC236}">
                <a16:creationId xmlns:a16="http://schemas.microsoft.com/office/drawing/2014/main" id="{18F93EC8-7DF3-5364-4DDC-5485901182D2}"/>
              </a:ext>
            </a:extLst>
          </p:cNvPr>
          <p:cNvSpPr txBox="1"/>
          <p:nvPr/>
        </p:nvSpPr>
        <p:spPr>
          <a:xfrm>
            <a:off x="838200" y="1690688"/>
            <a:ext cx="10773427" cy="954107"/>
          </a:xfrm>
          <a:prstGeom prst="rect">
            <a:avLst/>
          </a:prstGeom>
          <a:noFill/>
        </p:spPr>
        <p:txBody>
          <a:bodyPr wrap="square" rtlCol="0">
            <a:spAutoFit/>
          </a:bodyPr>
          <a:lstStyle/>
          <a:p>
            <a:pPr algn="ctr"/>
            <a:r>
              <a:rPr lang="de-DE" sz="2800" i="1" dirty="0"/>
              <a:t>Wie kann die </a:t>
            </a:r>
            <a:r>
              <a:rPr lang="de-DE" sz="2800" i="1" dirty="0" err="1"/>
              <a:t>GreenLine</a:t>
            </a:r>
            <a:r>
              <a:rPr lang="de-DE" sz="2800" i="1" dirty="0"/>
              <a:t> GmbH die  Digitalisierung für die Weiterentwicklung seiner betriebswirtschaftlichen Funktionen nutzen?</a:t>
            </a:r>
          </a:p>
        </p:txBody>
      </p:sp>
      <p:sp>
        <p:nvSpPr>
          <p:cNvPr id="6" name="Textfeld 5">
            <a:extLst>
              <a:ext uri="{FF2B5EF4-FFF2-40B4-BE49-F238E27FC236}">
                <a16:creationId xmlns:a16="http://schemas.microsoft.com/office/drawing/2014/main" id="{A10954A0-399F-4E74-AB57-880724B0F267}"/>
              </a:ext>
            </a:extLst>
          </p:cNvPr>
          <p:cNvSpPr txBox="1"/>
          <p:nvPr/>
        </p:nvSpPr>
        <p:spPr>
          <a:xfrm>
            <a:off x="472544" y="3305537"/>
            <a:ext cx="4024015" cy="510778"/>
          </a:xfrm>
          <a:prstGeom prst="roundRect">
            <a:avLst/>
          </a:prstGeom>
          <a:solidFill>
            <a:srgbClr val="E2F0D9"/>
          </a:solidFill>
        </p:spPr>
        <p:txBody>
          <a:bodyPr wrap="square" rtlCol="0">
            <a:spAutoFit/>
          </a:bodyPr>
          <a:lstStyle/>
          <a:p>
            <a:pPr algn="ctr"/>
            <a:r>
              <a:rPr lang="de-DE" sz="2400" dirty="0"/>
              <a:t>Forschung &amp; Entwicklung </a:t>
            </a:r>
          </a:p>
        </p:txBody>
      </p:sp>
      <p:sp>
        <p:nvSpPr>
          <p:cNvPr id="7" name="Textfeld 6">
            <a:extLst>
              <a:ext uri="{FF2B5EF4-FFF2-40B4-BE49-F238E27FC236}">
                <a16:creationId xmlns:a16="http://schemas.microsoft.com/office/drawing/2014/main" id="{DF1355C2-C448-7C5E-E767-AFF07E04CF7F}"/>
              </a:ext>
            </a:extLst>
          </p:cNvPr>
          <p:cNvSpPr txBox="1"/>
          <p:nvPr/>
        </p:nvSpPr>
        <p:spPr>
          <a:xfrm>
            <a:off x="186534" y="4259644"/>
            <a:ext cx="4024015" cy="510778"/>
          </a:xfrm>
          <a:prstGeom prst="roundRect">
            <a:avLst/>
          </a:prstGeom>
          <a:solidFill>
            <a:srgbClr val="C5E0B4"/>
          </a:solidFill>
        </p:spPr>
        <p:txBody>
          <a:bodyPr wrap="square" rtlCol="0">
            <a:spAutoFit/>
          </a:bodyPr>
          <a:lstStyle/>
          <a:p>
            <a:pPr algn="ctr"/>
            <a:r>
              <a:rPr lang="de-DE" sz="2400" dirty="0"/>
              <a:t>Einkauf</a:t>
            </a:r>
          </a:p>
        </p:txBody>
      </p:sp>
      <p:sp>
        <p:nvSpPr>
          <p:cNvPr id="8" name="Textfeld 7">
            <a:extLst>
              <a:ext uri="{FF2B5EF4-FFF2-40B4-BE49-F238E27FC236}">
                <a16:creationId xmlns:a16="http://schemas.microsoft.com/office/drawing/2014/main" id="{6612B5E5-5318-4042-8510-31A8A3A95A0B}"/>
              </a:ext>
            </a:extLst>
          </p:cNvPr>
          <p:cNvSpPr txBox="1"/>
          <p:nvPr/>
        </p:nvSpPr>
        <p:spPr>
          <a:xfrm>
            <a:off x="472544" y="5092962"/>
            <a:ext cx="4024015" cy="510778"/>
          </a:xfrm>
          <a:prstGeom prst="roundRect">
            <a:avLst/>
          </a:prstGeom>
          <a:solidFill>
            <a:srgbClr val="A9D18E"/>
          </a:solidFill>
        </p:spPr>
        <p:txBody>
          <a:bodyPr wrap="square" rtlCol="0">
            <a:spAutoFit/>
          </a:bodyPr>
          <a:lstStyle/>
          <a:p>
            <a:pPr algn="ctr"/>
            <a:r>
              <a:rPr lang="de-DE" sz="2400" dirty="0"/>
              <a:t>Produktion</a:t>
            </a:r>
          </a:p>
        </p:txBody>
      </p:sp>
      <p:sp>
        <p:nvSpPr>
          <p:cNvPr id="9" name="Textfeld 8">
            <a:extLst>
              <a:ext uri="{FF2B5EF4-FFF2-40B4-BE49-F238E27FC236}">
                <a16:creationId xmlns:a16="http://schemas.microsoft.com/office/drawing/2014/main" id="{AF167E99-05E5-CD08-B9D1-AA567EBB59E3}"/>
              </a:ext>
            </a:extLst>
          </p:cNvPr>
          <p:cNvSpPr txBox="1"/>
          <p:nvPr/>
        </p:nvSpPr>
        <p:spPr>
          <a:xfrm>
            <a:off x="7456374" y="3296541"/>
            <a:ext cx="4024015" cy="510778"/>
          </a:xfrm>
          <a:prstGeom prst="roundRect">
            <a:avLst/>
          </a:prstGeom>
          <a:solidFill>
            <a:srgbClr val="A9D18E"/>
          </a:solidFill>
        </p:spPr>
        <p:txBody>
          <a:bodyPr wrap="square" rtlCol="0">
            <a:spAutoFit/>
          </a:bodyPr>
          <a:lstStyle/>
          <a:p>
            <a:pPr algn="ctr"/>
            <a:r>
              <a:rPr lang="de-DE" sz="2400" dirty="0"/>
              <a:t>Verkauf</a:t>
            </a:r>
          </a:p>
        </p:txBody>
      </p:sp>
      <p:sp>
        <p:nvSpPr>
          <p:cNvPr id="10" name="Textfeld 9">
            <a:extLst>
              <a:ext uri="{FF2B5EF4-FFF2-40B4-BE49-F238E27FC236}">
                <a16:creationId xmlns:a16="http://schemas.microsoft.com/office/drawing/2014/main" id="{934F02CA-6B65-441D-F762-FB893EA3A427}"/>
              </a:ext>
            </a:extLst>
          </p:cNvPr>
          <p:cNvSpPr txBox="1"/>
          <p:nvPr/>
        </p:nvSpPr>
        <p:spPr>
          <a:xfrm>
            <a:off x="7850659" y="4166726"/>
            <a:ext cx="4024015" cy="510778"/>
          </a:xfrm>
          <a:prstGeom prst="roundRect">
            <a:avLst/>
          </a:prstGeom>
          <a:solidFill>
            <a:srgbClr val="C5E0B4"/>
          </a:solidFill>
        </p:spPr>
        <p:txBody>
          <a:bodyPr wrap="square" rtlCol="0">
            <a:spAutoFit/>
          </a:bodyPr>
          <a:lstStyle/>
          <a:p>
            <a:pPr algn="ctr"/>
            <a:r>
              <a:rPr lang="de-DE" sz="2400" dirty="0"/>
              <a:t>Marketing</a:t>
            </a:r>
          </a:p>
        </p:txBody>
      </p:sp>
      <p:sp>
        <p:nvSpPr>
          <p:cNvPr id="11" name="Textfeld 10">
            <a:extLst>
              <a:ext uri="{FF2B5EF4-FFF2-40B4-BE49-F238E27FC236}">
                <a16:creationId xmlns:a16="http://schemas.microsoft.com/office/drawing/2014/main" id="{3CE5EC7A-9F6F-FA28-64B3-F3B1A267D759}"/>
              </a:ext>
            </a:extLst>
          </p:cNvPr>
          <p:cNvSpPr txBox="1"/>
          <p:nvPr/>
        </p:nvSpPr>
        <p:spPr>
          <a:xfrm>
            <a:off x="7456374" y="5036911"/>
            <a:ext cx="4024015" cy="510778"/>
          </a:xfrm>
          <a:prstGeom prst="roundRect">
            <a:avLst/>
          </a:prstGeom>
          <a:solidFill>
            <a:srgbClr val="E2F0D9"/>
          </a:solidFill>
        </p:spPr>
        <p:txBody>
          <a:bodyPr wrap="square" rtlCol="0">
            <a:spAutoFit/>
          </a:bodyPr>
          <a:lstStyle/>
          <a:p>
            <a:pPr algn="ctr"/>
            <a:r>
              <a:rPr lang="de-DE" sz="2400" dirty="0"/>
              <a:t>Personal</a:t>
            </a:r>
          </a:p>
        </p:txBody>
      </p:sp>
      <p:pic>
        <p:nvPicPr>
          <p:cNvPr id="13" name="Grafik 12" descr="Produktion mit einfarbiger Füllung">
            <a:extLst>
              <a:ext uri="{FF2B5EF4-FFF2-40B4-BE49-F238E27FC236}">
                <a16:creationId xmlns:a16="http://schemas.microsoft.com/office/drawing/2014/main" id="{D2836741-518F-158C-DD3F-AD3F2AA9F7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75218" y="4994736"/>
            <a:ext cx="687844" cy="687844"/>
          </a:xfrm>
          <a:prstGeom prst="rect">
            <a:avLst/>
          </a:prstGeom>
        </p:spPr>
      </p:pic>
      <p:pic>
        <p:nvPicPr>
          <p:cNvPr id="15" name="Grafik 14" descr="Einkaufstasche mit einfarbiger Füllung">
            <a:extLst>
              <a:ext uri="{FF2B5EF4-FFF2-40B4-BE49-F238E27FC236}">
                <a16:creationId xmlns:a16="http://schemas.microsoft.com/office/drawing/2014/main" id="{8E565F4D-84D7-ADD6-1A92-7F91F8A02A6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339858" y="3153009"/>
            <a:ext cx="687844" cy="687844"/>
          </a:xfrm>
          <a:prstGeom prst="rect">
            <a:avLst/>
          </a:prstGeom>
        </p:spPr>
      </p:pic>
      <p:pic>
        <p:nvPicPr>
          <p:cNvPr id="17" name="Grafik 16" descr="Registrierkasse mit einfarbiger Füllung">
            <a:extLst>
              <a:ext uri="{FF2B5EF4-FFF2-40B4-BE49-F238E27FC236}">
                <a16:creationId xmlns:a16="http://schemas.microsoft.com/office/drawing/2014/main" id="{8659CB3E-C39C-414E-560E-1FB12495D6A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0" y="4207485"/>
            <a:ext cx="687844" cy="687844"/>
          </a:xfrm>
          <a:prstGeom prst="rect">
            <a:avLst/>
          </a:prstGeom>
        </p:spPr>
      </p:pic>
      <p:pic>
        <p:nvPicPr>
          <p:cNvPr id="21" name="Grafik 20" descr="Recherche mit einfarbiger Füllung">
            <a:extLst>
              <a:ext uri="{FF2B5EF4-FFF2-40B4-BE49-F238E27FC236}">
                <a16:creationId xmlns:a16="http://schemas.microsoft.com/office/drawing/2014/main" id="{05657750-8B28-775E-5F7C-2327990B9EF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56028" y="3183539"/>
            <a:ext cx="687844" cy="687844"/>
          </a:xfrm>
          <a:prstGeom prst="rect">
            <a:avLst/>
          </a:prstGeom>
        </p:spPr>
      </p:pic>
      <p:pic>
        <p:nvPicPr>
          <p:cNvPr id="23" name="Grafik 22" descr="Präsentation mit Medien mit einfarbiger Füllung">
            <a:extLst>
              <a:ext uri="{FF2B5EF4-FFF2-40B4-BE49-F238E27FC236}">
                <a16:creationId xmlns:a16="http://schemas.microsoft.com/office/drawing/2014/main" id="{CBB65760-00AC-62CF-8167-C23487AA98D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751607" y="4112178"/>
            <a:ext cx="712589" cy="712589"/>
          </a:xfrm>
          <a:prstGeom prst="rect">
            <a:avLst/>
          </a:prstGeom>
        </p:spPr>
      </p:pic>
      <p:pic>
        <p:nvPicPr>
          <p:cNvPr id="25" name="Grafik 24" descr="Zielgruppe mit einfarbiger Füllung">
            <a:extLst>
              <a:ext uri="{FF2B5EF4-FFF2-40B4-BE49-F238E27FC236}">
                <a16:creationId xmlns:a16="http://schemas.microsoft.com/office/drawing/2014/main" id="{6A73AFFB-B7DE-B274-C7D5-B796743D0CE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238964" y="4982363"/>
            <a:ext cx="712589" cy="712589"/>
          </a:xfrm>
          <a:prstGeom prst="rect">
            <a:avLst/>
          </a:prstGeom>
        </p:spPr>
      </p:pic>
    </p:spTree>
    <p:extLst>
      <p:ext uri="{BB962C8B-B14F-4D97-AF65-F5344CB8AC3E}">
        <p14:creationId xmlns:p14="http://schemas.microsoft.com/office/powerpoint/2010/main" val="3672815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p:txBody>
          <a:bodyPr/>
          <a:lstStyle/>
          <a:p>
            <a:r>
              <a:rPr lang="de-AT" dirty="0"/>
              <a:t>Digitalisierung der </a:t>
            </a:r>
            <a:r>
              <a:rPr lang="de-AT" dirty="0" err="1"/>
              <a:t>GreenLine</a:t>
            </a:r>
            <a:r>
              <a:rPr lang="de-AT" dirty="0"/>
              <a:t> GmbH</a:t>
            </a:r>
          </a:p>
        </p:txBody>
      </p:sp>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13</a:t>
            </a:fld>
            <a:endParaRPr lang="de-AT"/>
          </a:p>
        </p:txBody>
      </p:sp>
      <p:sp>
        <p:nvSpPr>
          <p:cNvPr id="3" name="Inhaltsplatzhalter 2">
            <a:extLst>
              <a:ext uri="{FF2B5EF4-FFF2-40B4-BE49-F238E27FC236}">
                <a16:creationId xmlns:a16="http://schemas.microsoft.com/office/drawing/2014/main" id="{D2A13347-C94D-9829-1F4F-2B4F825C16EF}"/>
              </a:ext>
            </a:extLst>
          </p:cNvPr>
          <p:cNvSpPr>
            <a:spLocks noGrp="1"/>
          </p:cNvSpPr>
          <p:nvPr>
            <p:ph idx="1"/>
          </p:nvPr>
        </p:nvSpPr>
        <p:spPr>
          <a:xfrm>
            <a:off x="1134533" y="3323931"/>
            <a:ext cx="10515600" cy="2603687"/>
          </a:xfrm>
        </p:spPr>
        <p:txBody>
          <a:bodyPr>
            <a:normAutofit fontScale="92500" lnSpcReduction="10000"/>
          </a:bodyPr>
          <a:lstStyle/>
          <a:p>
            <a:pPr marL="450850" indent="0">
              <a:buNone/>
            </a:pPr>
            <a:r>
              <a:rPr lang="de-DE" sz="2400" dirty="0"/>
              <a:t>Fasst die </a:t>
            </a:r>
            <a:r>
              <a:rPr lang="de-DE" sz="2400" b="1" dirty="0">
                <a:solidFill>
                  <a:srgbClr val="A9D18E"/>
                </a:solidFill>
              </a:rPr>
              <a:t>Aufgaben</a:t>
            </a:r>
            <a:r>
              <a:rPr lang="de-DE" sz="2400" dirty="0"/>
              <a:t> eurer Abteilung für eure </a:t>
            </a:r>
            <a:r>
              <a:rPr lang="de-DE" sz="2400" dirty="0" err="1"/>
              <a:t>Kolleg:innen</a:t>
            </a:r>
            <a:r>
              <a:rPr lang="de-DE" sz="2400" dirty="0"/>
              <a:t> zusammen. </a:t>
            </a:r>
            <a:endParaRPr lang="en-AU" sz="2400" dirty="0"/>
          </a:p>
          <a:p>
            <a:pPr marL="450850" indent="0">
              <a:buNone/>
            </a:pPr>
            <a:endParaRPr lang="en-AU" sz="1200" dirty="0"/>
          </a:p>
          <a:p>
            <a:pPr marL="450850" indent="0">
              <a:buNone/>
            </a:pPr>
            <a:r>
              <a:rPr lang="de-DE" sz="2400" dirty="0"/>
              <a:t>Fasst drei eurer </a:t>
            </a:r>
            <a:r>
              <a:rPr lang="de-DE" sz="2400" b="1" dirty="0">
                <a:solidFill>
                  <a:srgbClr val="A9D18E"/>
                </a:solidFill>
              </a:rPr>
              <a:t>Ideen</a:t>
            </a:r>
            <a:r>
              <a:rPr lang="de-DE" sz="2400" dirty="0"/>
              <a:t> für den Einsatz von Digitalisierung in eurer Abteilung zusammen. </a:t>
            </a:r>
            <a:endParaRPr lang="en-AU" sz="1400" dirty="0"/>
          </a:p>
          <a:p>
            <a:pPr marL="450850" indent="0">
              <a:buNone/>
            </a:pPr>
            <a:endParaRPr lang="en-AU" sz="1400" dirty="0"/>
          </a:p>
          <a:p>
            <a:pPr marL="450850" indent="0">
              <a:buNone/>
            </a:pPr>
            <a:r>
              <a:rPr lang="de-AT" sz="2400" noProof="0" dirty="0"/>
              <a:t>Hebt die </a:t>
            </a:r>
            <a:r>
              <a:rPr lang="de-AT" sz="2400" b="1" noProof="0" dirty="0">
                <a:solidFill>
                  <a:srgbClr val="A9D18E"/>
                </a:solidFill>
              </a:rPr>
              <a:t>Vorteile</a:t>
            </a:r>
            <a:r>
              <a:rPr lang="de-AT" sz="2400" noProof="0" dirty="0"/>
              <a:t> für unser Unternehmen vor. </a:t>
            </a:r>
          </a:p>
          <a:p>
            <a:pPr marL="450850" indent="0">
              <a:buNone/>
            </a:pPr>
            <a:endParaRPr lang="de-AT" sz="2400" noProof="0" dirty="0"/>
          </a:p>
          <a:p>
            <a:pPr marL="450850" indent="0">
              <a:buNone/>
            </a:pPr>
            <a:r>
              <a:rPr lang="de-AT" sz="2400" noProof="0" dirty="0"/>
              <a:t>Präsentiert eure Vorschläge möglichst anschaulich und  überzeugend.</a:t>
            </a:r>
          </a:p>
        </p:txBody>
      </p:sp>
      <p:sp>
        <p:nvSpPr>
          <p:cNvPr id="8" name="Textfeld 7">
            <a:extLst>
              <a:ext uri="{FF2B5EF4-FFF2-40B4-BE49-F238E27FC236}">
                <a16:creationId xmlns:a16="http://schemas.microsoft.com/office/drawing/2014/main" id="{C4613F3E-275F-3182-F385-85177FB299C0}"/>
              </a:ext>
            </a:extLst>
          </p:cNvPr>
          <p:cNvSpPr txBox="1"/>
          <p:nvPr/>
        </p:nvSpPr>
        <p:spPr>
          <a:xfrm>
            <a:off x="541867" y="1694870"/>
            <a:ext cx="10954340" cy="1200329"/>
          </a:xfrm>
          <a:custGeom>
            <a:avLst/>
            <a:gdLst>
              <a:gd name="connsiteX0" fmla="*/ 0 w 10954340"/>
              <a:gd name="connsiteY0" fmla="*/ 0 h 1200329"/>
              <a:gd name="connsiteX1" fmla="*/ 356016 w 10954340"/>
              <a:gd name="connsiteY1" fmla="*/ 0 h 1200329"/>
              <a:gd name="connsiteX2" fmla="*/ 1259749 w 10954340"/>
              <a:gd name="connsiteY2" fmla="*/ 0 h 1200329"/>
              <a:gd name="connsiteX3" fmla="*/ 1615765 w 10954340"/>
              <a:gd name="connsiteY3" fmla="*/ 0 h 1200329"/>
              <a:gd name="connsiteX4" fmla="*/ 2519498 w 10954340"/>
              <a:gd name="connsiteY4" fmla="*/ 0 h 1200329"/>
              <a:gd name="connsiteX5" fmla="*/ 3313688 w 10954340"/>
              <a:gd name="connsiteY5" fmla="*/ 0 h 1200329"/>
              <a:gd name="connsiteX6" fmla="*/ 3779247 w 10954340"/>
              <a:gd name="connsiteY6" fmla="*/ 0 h 1200329"/>
              <a:gd name="connsiteX7" fmla="*/ 4244807 w 10954340"/>
              <a:gd name="connsiteY7" fmla="*/ 0 h 1200329"/>
              <a:gd name="connsiteX8" fmla="*/ 5148540 w 10954340"/>
              <a:gd name="connsiteY8" fmla="*/ 0 h 1200329"/>
              <a:gd name="connsiteX9" fmla="*/ 5833186 w 10954340"/>
              <a:gd name="connsiteY9" fmla="*/ 0 h 1200329"/>
              <a:gd name="connsiteX10" fmla="*/ 6517832 w 10954340"/>
              <a:gd name="connsiteY10" fmla="*/ 0 h 1200329"/>
              <a:gd name="connsiteX11" fmla="*/ 7312022 w 10954340"/>
              <a:gd name="connsiteY11" fmla="*/ 0 h 1200329"/>
              <a:gd name="connsiteX12" fmla="*/ 8106212 w 10954340"/>
              <a:gd name="connsiteY12" fmla="*/ 0 h 1200329"/>
              <a:gd name="connsiteX13" fmla="*/ 8462228 w 10954340"/>
              <a:gd name="connsiteY13" fmla="*/ 0 h 1200329"/>
              <a:gd name="connsiteX14" fmla="*/ 9146874 w 10954340"/>
              <a:gd name="connsiteY14" fmla="*/ 0 h 1200329"/>
              <a:gd name="connsiteX15" fmla="*/ 9941064 w 10954340"/>
              <a:gd name="connsiteY15" fmla="*/ 0 h 1200329"/>
              <a:gd name="connsiteX16" fmla="*/ 10954340 w 10954340"/>
              <a:gd name="connsiteY16" fmla="*/ 0 h 1200329"/>
              <a:gd name="connsiteX17" fmla="*/ 10954340 w 10954340"/>
              <a:gd name="connsiteY17" fmla="*/ 588161 h 1200329"/>
              <a:gd name="connsiteX18" fmla="*/ 10954340 w 10954340"/>
              <a:gd name="connsiteY18" fmla="*/ 1200329 h 1200329"/>
              <a:gd name="connsiteX19" fmla="*/ 10050607 w 10954340"/>
              <a:gd name="connsiteY19" fmla="*/ 1200329 h 1200329"/>
              <a:gd name="connsiteX20" fmla="*/ 9146874 w 10954340"/>
              <a:gd name="connsiteY20" fmla="*/ 1200329 h 1200329"/>
              <a:gd name="connsiteX21" fmla="*/ 8790858 w 10954340"/>
              <a:gd name="connsiteY21" fmla="*/ 1200329 h 1200329"/>
              <a:gd name="connsiteX22" fmla="*/ 8325298 w 10954340"/>
              <a:gd name="connsiteY22" fmla="*/ 1200329 h 1200329"/>
              <a:gd name="connsiteX23" fmla="*/ 7969282 w 10954340"/>
              <a:gd name="connsiteY23" fmla="*/ 1200329 h 1200329"/>
              <a:gd name="connsiteX24" fmla="*/ 7394180 w 10954340"/>
              <a:gd name="connsiteY24" fmla="*/ 1200329 h 1200329"/>
              <a:gd name="connsiteX25" fmla="*/ 7038163 w 10954340"/>
              <a:gd name="connsiteY25" fmla="*/ 1200329 h 1200329"/>
              <a:gd name="connsiteX26" fmla="*/ 6572604 w 10954340"/>
              <a:gd name="connsiteY26" fmla="*/ 1200329 h 1200329"/>
              <a:gd name="connsiteX27" fmla="*/ 5887958 w 10954340"/>
              <a:gd name="connsiteY27" fmla="*/ 1200329 h 1200329"/>
              <a:gd name="connsiteX28" fmla="*/ 5531942 w 10954340"/>
              <a:gd name="connsiteY28" fmla="*/ 1200329 h 1200329"/>
              <a:gd name="connsiteX29" fmla="*/ 4847295 w 10954340"/>
              <a:gd name="connsiteY29" fmla="*/ 1200329 h 1200329"/>
              <a:gd name="connsiteX30" fmla="*/ 4162649 w 10954340"/>
              <a:gd name="connsiteY30" fmla="*/ 1200329 h 1200329"/>
              <a:gd name="connsiteX31" fmla="*/ 3697090 w 10954340"/>
              <a:gd name="connsiteY31" fmla="*/ 1200329 h 1200329"/>
              <a:gd name="connsiteX32" fmla="*/ 2793357 w 10954340"/>
              <a:gd name="connsiteY32" fmla="*/ 1200329 h 1200329"/>
              <a:gd name="connsiteX33" fmla="*/ 2108710 w 10954340"/>
              <a:gd name="connsiteY33" fmla="*/ 1200329 h 1200329"/>
              <a:gd name="connsiteX34" fmla="*/ 1752694 w 10954340"/>
              <a:gd name="connsiteY34" fmla="*/ 1200329 h 1200329"/>
              <a:gd name="connsiteX35" fmla="*/ 1177592 w 10954340"/>
              <a:gd name="connsiteY35" fmla="*/ 1200329 h 1200329"/>
              <a:gd name="connsiteX36" fmla="*/ 602489 w 10954340"/>
              <a:gd name="connsiteY36" fmla="*/ 1200329 h 1200329"/>
              <a:gd name="connsiteX37" fmla="*/ 0 w 10954340"/>
              <a:gd name="connsiteY37" fmla="*/ 1200329 h 1200329"/>
              <a:gd name="connsiteX38" fmla="*/ 0 w 10954340"/>
              <a:gd name="connsiteY38" fmla="*/ 636174 h 1200329"/>
              <a:gd name="connsiteX39" fmla="*/ 0 w 10954340"/>
              <a:gd name="connsiteY39" fmla="*/ 0 h 1200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0954340" h="1200329" extrusionOk="0">
                <a:moveTo>
                  <a:pt x="0" y="0"/>
                </a:moveTo>
                <a:cubicBezTo>
                  <a:pt x="145322" y="-15922"/>
                  <a:pt x="243365" y="14997"/>
                  <a:pt x="356016" y="0"/>
                </a:cubicBezTo>
                <a:cubicBezTo>
                  <a:pt x="468667" y="-14997"/>
                  <a:pt x="928990" y="-15062"/>
                  <a:pt x="1259749" y="0"/>
                </a:cubicBezTo>
                <a:cubicBezTo>
                  <a:pt x="1590508" y="15062"/>
                  <a:pt x="1524506" y="2196"/>
                  <a:pt x="1615765" y="0"/>
                </a:cubicBezTo>
                <a:cubicBezTo>
                  <a:pt x="1707024" y="-2196"/>
                  <a:pt x="2242908" y="-8185"/>
                  <a:pt x="2519498" y="0"/>
                </a:cubicBezTo>
                <a:cubicBezTo>
                  <a:pt x="2796088" y="8185"/>
                  <a:pt x="3060204" y="9183"/>
                  <a:pt x="3313688" y="0"/>
                </a:cubicBezTo>
                <a:cubicBezTo>
                  <a:pt x="3567172" y="-9183"/>
                  <a:pt x="3684105" y="-20834"/>
                  <a:pt x="3779247" y="0"/>
                </a:cubicBezTo>
                <a:cubicBezTo>
                  <a:pt x="3874389" y="20834"/>
                  <a:pt x="4035168" y="17112"/>
                  <a:pt x="4244807" y="0"/>
                </a:cubicBezTo>
                <a:cubicBezTo>
                  <a:pt x="4454446" y="-17112"/>
                  <a:pt x="4776770" y="40910"/>
                  <a:pt x="5148540" y="0"/>
                </a:cubicBezTo>
                <a:cubicBezTo>
                  <a:pt x="5520310" y="-40910"/>
                  <a:pt x="5530506" y="-22968"/>
                  <a:pt x="5833186" y="0"/>
                </a:cubicBezTo>
                <a:cubicBezTo>
                  <a:pt x="6135866" y="22968"/>
                  <a:pt x="6331832" y="9052"/>
                  <a:pt x="6517832" y="0"/>
                </a:cubicBezTo>
                <a:cubicBezTo>
                  <a:pt x="6703832" y="-9052"/>
                  <a:pt x="7073930" y="35981"/>
                  <a:pt x="7312022" y="0"/>
                </a:cubicBezTo>
                <a:cubicBezTo>
                  <a:pt x="7550114" y="-35981"/>
                  <a:pt x="7749451" y="32682"/>
                  <a:pt x="8106212" y="0"/>
                </a:cubicBezTo>
                <a:cubicBezTo>
                  <a:pt x="8462973" y="-32682"/>
                  <a:pt x="8304308" y="-11983"/>
                  <a:pt x="8462228" y="0"/>
                </a:cubicBezTo>
                <a:cubicBezTo>
                  <a:pt x="8620148" y="11983"/>
                  <a:pt x="8933575" y="-2222"/>
                  <a:pt x="9146874" y="0"/>
                </a:cubicBezTo>
                <a:cubicBezTo>
                  <a:pt x="9360173" y="2222"/>
                  <a:pt x="9640337" y="11098"/>
                  <a:pt x="9941064" y="0"/>
                </a:cubicBezTo>
                <a:cubicBezTo>
                  <a:pt x="10241791" y="-11098"/>
                  <a:pt x="10726425" y="37762"/>
                  <a:pt x="10954340" y="0"/>
                </a:cubicBezTo>
                <a:cubicBezTo>
                  <a:pt x="10955281" y="269594"/>
                  <a:pt x="10976531" y="375147"/>
                  <a:pt x="10954340" y="588161"/>
                </a:cubicBezTo>
                <a:cubicBezTo>
                  <a:pt x="10932149" y="801175"/>
                  <a:pt x="10956760" y="997531"/>
                  <a:pt x="10954340" y="1200329"/>
                </a:cubicBezTo>
                <a:cubicBezTo>
                  <a:pt x="10736259" y="1181884"/>
                  <a:pt x="10346664" y="1207390"/>
                  <a:pt x="10050607" y="1200329"/>
                </a:cubicBezTo>
                <a:cubicBezTo>
                  <a:pt x="9754550" y="1193268"/>
                  <a:pt x="9375472" y="1227612"/>
                  <a:pt x="9146874" y="1200329"/>
                </a:cubicBezTo>
                <a:cubicBezTo>
                  <a:pt x="8918276" y="1173046"/>
                  <a:pt x="8927468" y="1184314"/>
                  <a:pt x="8790858" y="1200329"/>
                </a:cubicBezTo>
                <a:cubicBezTo>
                  <a:pt x="8654248" y="1216344"/>
                  <a:pt x="8466771" y="1203094"/>
                  <a:pt x="8325298" y="1200329"/>
                </a:cubicBezTo>
                <a:cubicBezTo>
                  <a:pt x="8183825" y="1197564"/>
                  <a:pt x="8121143" y="1207526"/>
                  <a:pt x="7969282" y="1200329"/>
                </a:cubicBezTo>
                <a:cubicBezTo>
                  <a:pt x="7817421" y="1193132"/>
                  <a:pt x="7595103" y="1213690"/>
                  <a:pt x="7394180" y="1200329"/>
                </a:cubicBezTo>
                <a:cubicBezTo>
                  <a:pt x="7193257" y="1186968"/>
                  <a:pt x="7142680" y="1195747"/>
                  <a:pt x="7038163" y="1200329"/>
                </a:cubicBezTo>
                <a:cubicBezTo>
                  <a:pt x="6933646" y="1204911"/>
                  <a:pt x="6698703" y="1202604"/>
                  <a:pt x="6572604" y="1200329"/>
                </a:cubicBezTo>
                <a:cubicBezTo>
                  <a:pt x="6446505" y="1198054"/>
                  <a:pt x="6203044" y="1219862"/>
                  <a:pt x="5887958" y="1200329"/>
                </a:cubicBezTo>
                <a:cubicBezTo>
                  <a:pt x="5572872" y="1180796"/>
                  <a:pt x="5699977" y="1200487"/>
                  <a:pt x="5531942" y="1200329"/>
                </a:cubicBezTo>
                <a:cubicBezTo>
                  <a:pt x="5363907" y="1200171"/>
                  <a:pt x="5098096" y="1228484"/>
                  <a:pt x="4847295" y="1200329"/>
                </a:cubicBezTo>
                <a:cubicBezTo>
                  <a:pt x="4596494" y="1172174"/>
                  <a:pt x="4340998" y="1192786"/>
                  <a:pt x="4162649" y="1200329"/>
                </a:cubicBezTo>
                <a:cubicBezTo>
                  <a:pt x="3984300" y="1207872"/>
                  <a:pt x="3850888" y="1221823"/>
                  <a:pt x="3697090" y="1200329"/>
                </a:cubicBezTo>
                <a:cubicBezTo>
                  <a:pt x="3543292" y="1178835"/>
                  <a:pt x="3150676" y="1169276"/>
                  <a:pt x="2793357" y="1200329"/>
                </a:cubicBezTo>
                <a:cubicBezTo>
                  <a:pt x="2436038" y="1231382"/>
                  <a:pt x="2416897" y="1199387"/>
                  <a:pt x="2108710" y="1200329"/>
                </a:cubicBezTo>
                <a:cubicBezTo>
                  <a:pt x="1800523" y="1201271"/>
                  <a:pt x="1919863" y="1217770"/>
                  <a:pt x="1752694" y="1200329"/>
                </a:cubicBezTo>
                <a:cubicBezTo>
                  <a:pt x="1585525" y="1182888"/>
                  <a:pt x="1312337" y="1207729"/>
                  <a:pt x="1177592" y="1200329"/>
                </a:cubicBezTo>
                <a:cubicBezTo>
                  <a:pt x="1042847" y="1192929"/>
                  <a:pt x="809710" y="1203062"/>
                  <a:pt x="602489" y="1200329"/>
                </a:cubicBezTo>
                <a:cubicBezTo>
                  <a:pt x="395268" y="1197596"/>
                  <a:pt x="127124" y="1204003"/>
                  <a:pt x="0" y="1200329"/>
                </a:cubicBezTo>
                <a:cubicBezTo>
                  <a:pt x="14962" y="941321"/>
                  <a:pt x="-22347" y="758045"/>
                  <a:pt x="0" y="636174"/>
                </a:cubicBezTo>
                <a:cubicBezTo>
                  <a:pt x="22347" y="514304"/>
                  <a:pt x="3480" y="267593"/>
                  <a:pt x="0" y="0"/>
                </a:cubicBezTo>
                <a:close/>
              </a:path>
            </a:pathLst>
          </a:custGeom>
          <a:noFill/>
          <a:ln>
            <a:solidFill>
              <a:srgbClr val="A9D18E"/>
            </a:solidFill>
            <a:extLst>
              <a:ext uri="{C807C97D-BFC1-408E-A445-0C87EB9F89A2}">
                <ask:lineSketchStyleProps xmlns:ask="http://schemas.microsoft.com/office/drawing/2018/sketchyshapes" sd="2997235996">
                  <a:prstGeom prst="rect">
                    <a:avLst/>
                  </a:prstGeom>
                  <ask:type>
                    <ask:lineSketchFreehand/>
                  </ask:type>
                </ask:lineSketchStyleProps>
              </a:ext>
            </a:extLst>
          </a:ln>
        </p:spPr>
        <p:txBody>
          <a:bodyPr wrap="square" rtlCol="0">
            <a:spAutoFit/>
          </a:bodyPr>
          <a:lstStyle/>
          <a:p>
            <a:r>
              <a:rPr lang="de-DE" sz="2400" b="1" dirty="0" err="1"/>
              <a:t>GreenLine</a:t>
            </a:r>
            <a:r>
              <a:rPr lang="de-DE" sz="2400" b="1" dirty="0"/>
              <a:t> hat sich als Ziel für das kommende Jahr gesetzt, die Digitalisierung gezielt für die Weiterentwicklung des Unternehmens zu nutzen und bittet daher zum Vorstandsmeeting mit den </a:t>
            </a:r>
            <a:r>
              <a:rPr lang="de-DE" sz="2400" b="1" dirty="0" err="1"/>
              <a:t>Abteilungsleiter:innen</a:t>
            </a:r>
            <a:r>
              <a:rPr lang="de-DE" sz="2400" b="1" dirty="0"/>
              <a:t>. </a:t>
            </a:r>
          </a:p>
        </p:txBody>
      </p:sp>
      <p:pic>
        <p:nvPicPr>
          <p:cNvPr id="9" name="Grafik 8" descr="Ein Bild, das Text, Schrift, Design, Logo enthält.&#10;&#10;Automatisch generierte Beschreibung">
            <a:extLst>
              <a:ext uri="{FF2B5EF4-FFF2-40B4-BE49-F238E27FC236}">
                <a16:creationId xmlns:a16="http://schemas.microsoft.com/office/drawing/2014/main" id="{C269B9EA-CB42-C084-DDCF-A601E5F9588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75066" y="4968843"/>
            <a:ext cx="1221141" cy="1221141"/>
          </a:xfrm>
          <a:prstGeom prst="ellipse">
            <a:avLst/>
          </a:prstGeom>
        </p:spPr>
      </p:pic>
      <p:sp>
        <p:nvSpPr>
          <p:cNvPr id="12" name="Ellipse 11">
            <a:extLst>
              <a:ext uri="{FF2B5EF4-FFF2-40B4-BE49-F238E27FC236}">
                <a16:creationId xmlns:a16="http://schemas.microsoft.com/office/drawing/2014/main" id="{FFCEEB07-5ED9-5357-D3BF-5938882315ED}"/>
              </a:ext>
            </a:extLst>
          </p:cNvPr>
          <p:cNvSpPr/>
          <p:nvPr/>
        </p:nvSpPr>
        <p:spPr>
          <a:xfrm>
            <a:off x="811803" y="3088459"/>
            <a:ext cx="645459" cy="645459"/>
          </a:xfrm>
          <a:prstGeom prst="ellipse">
            <a:avLst/>
          </a:prstGeom>
          <a:solidFill>
            <a:srgbClr val="A9D18E"/>
          </a:solidFill>
          <a:ln>
            <a:solidFill>
              <a:srgbClr val="54823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t>1</a:t>
            </a:r>
          </a:p>
        </p:txBody>
      </p:sp>
      <p:sp>
        <p:nvSpPr>
          <p:cNvPr id="13" name="Ellipse 12">
            <a:extLst>
              <a:ext uri="{FF2B5EF4-FFF2-40B4-BE49-F238E27FC236}">
                <a16:creationId xmlns:a16="http://schemas.microsoft.com/office/drawing/2014/main" id="{A95E860B-6761-984B-CC3A-A24C6FE03F29}"/>
              </a:ext>
            </a:extLst>
          </p:cNvPr>
          <p:cNvSpPr/>
          <p:nvPr/>
        </p:nvSpPr>
        <p:spPr>
          <a:xfrm>
            <a:off x="811803" y="3821778"/>
            <a:ext cx="645459" cy="645459"/>
          </a:xfrm>
          <a:prstGeom prst="ellipse">
            <a:avLst/>
          </a:prstGeom>
          <a:solidFill>
            <a:srgbClr val="A9D18E"/>
          </a:solidFill>
          <a:ln>
            <a:solidFill>
              <a:srgbClr val="54823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t>2</a:t>
            </a:r>
          </a:p>
        </p:txBody>
      </p:sp>
      <p:sp>
        <p:nvSpPr>
          <p:cNvPr id="14" name="Ellipse 13">
            <a:extLst>
              <a:ext uri="{FF2B5EF4-FFF2-40B4-BE49-F238E27FC236}">
                <a16:creationId xmlns:a16="http://schemas.microsoft.com/office/drawing/2014/main" id="{B47E64AB-F2B7-D21C-397A-E3561252A8E2}"/>
              </a:ext>
            </a:extLst>
          </p:cNvPr>
          <p:cNvSpPr/>
          <p:nvPr/>
        </p:nvSpPr>
        <p:spPr>
          <a:xfrm>
            <a:off x="811802" y="4551968"/>
            <a:ext cx="645459" cy="645459"/>
          </a:xfrm>
          <a:prstGeom prst="ellipse">
            <a:avLst/>
          </a:prstGeom>
          <a:solidFill>
            <a:srgbClr val="A9D18E"/>
          </a:solidFill>
          <a:ln>
            <a:solidFill>
              <a:srgbClr val="54823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t>3</a:t>
            </a:r>
          </a:p>
        </p:txBody>
      </p:sp>
      <p:sp>
        <p:nvSpPr>
          <p:cNvPr id="15" name="Ellipse 14">
            <a:extLst>
              <a:ext uri="{FF2B5EF4-FFF2-40B4-BE49-F238E27FC236}">
                <a16:creationId xmlns:a16="http://schemas.microsoft.com/office/drawing/2014/main" id="{17BF0338-81D5-1346-EC90-40DBF436AFAA}"/>
              </a:ext>
            </a:extLst>
          </p:cNvPr>
          <p:cNvSpPr/>
          <p:nvPr/>
        </p:nvSpPr>
        <p:spPr>
          <a:xfrm>
            <a:off x="811802" y="5282158"/>
            <a:ext cx="645459" cy="645459"/>
          </a:xfrm>
          <a:prstGeom prst="ellipse">
            <a:avLst/>
          </a:prstGeom>
          <a:solidFill>
            <a:srgbClr val="A9D18E"/>
          </a:solidFill>
          <a:ln>
            <a:solidFill>
              <a:srgbClr val="54823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800" b="1" dirty="0"/>
              <a:t>4</a:t>
            </a:r>
          </a:p>
        </p:txBody>
      </p:sp>
    </p:spTree>
    <p:extLst>
      <p:ext uri="{BB962C8B-B14F-4D97-AF65-F5344CB8AC3E}">
        <p14:creationId xmlns:p14="http://schemas.microsoft.com/office/powerpoint/2010/main" val="633968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p:txBody>
          <a:bodyPr>
            <a:normAutofit/>
          </a:bodyPr>
          <a:lstStyle/>
          <a:p>
            <a:r>
              <a:rPr lang="de-AT" dirty="0"/>
              <a:t>Digitalisierung im „Steuerung/Controlling“</a:t>
            </a:r>
          </a:p>
        </p:txBody>
      </p:sp>
      <p:sp>
        <p:nvSpPr>
          <p:cNvPr id="12" name="Textfeld 11">
            <a:extLst>
              <a:ext uri="{FF2B5EF4-FFF2-40B4-BE49-F238E27FC236}">
                <a16:creationId xmlns:a16="http://schemas.microsoft.com/office/drawing/2014/main" id="{1D3F0B92-20FA-D0C9-2E4B-EC04FFF89FF7}"/>
              </a:ext>
            </a:extLst>
          </p:cNvPr>
          <p:cNvSpPr txBox="1"/>
          <p:nvPr/>
        </p:nvSpPr>
        <p:spPr>
          <a:xfrm>
            <a:off x="486111" y="1906744"/>
            <a:ext cx="2591626" cy="461665"/>
          </a:xfrm>
          <a:custGeom>
            <a:avLst/>
            <a:gdLst>
              <a:gd name="connsiteX0" fmla="*/ 0 w 2591626"/>
              <a:gd name="connsiteY0" fmla="*/ 0 h 461665"/>
              <a:gd name="connsiteX1" fmla="*/ 570158 w 2591626"/>
              <a:gd name="connsiteY1" fmla="*/ 0 h 461665"/>
              <a:gd name="connsiteX2" fmla="*/ 1269897 w 2591626"/>
              <a:gd name="connsiteY2" fmla="*/ 0 h 461665"/>
              <a:gd name="connsiteX3" fmla="*/ 1840054 w 2591626"/>
              <a:gd name="connsiteY3" fmla="*/ 0 h 461665"/>
              <a:gd name="connsiteX4" fmla="*/ 2591626 w 2591626"/>
              <a:gd name="connsiteY4" fmla="*/ 0 h 461665"/>
              <a:gd name="connsiteX5" fmla="*/ 2591626 w 2591626"/>
              <a:gd name="connsiteY5" fmla="*/ 461665 h 461665"/>
              <a:gd name="connsiteX6" fmla="*/ 1995552 w 2591626"/>
              <a:gd name="connsiteY6" fmla="*/ 461665 h 461665"/>
              <a:gd name="connsiteX7" fmla="*/ 1321729 w 2591626"/>
              <a:gd name="connsiteY7" fmla="*/ 461665 h 461665"/>
              <a:gd name="connsiteX8" fmla="*/ 621990 w 2591626"/>
              <a:gd name="connsiteY8" fmla="*/ 461665 h 461665"/>
              <a:gd name="connsiteX9" fmla="*/ 0 w 2591626"/>
              <a:gd name="connsiteY9" fmla="*/ 461665 h 461665"/>
              <a:gd name="connsiteX10" fmla="*/ 0 w 2591626"/>
              <a:gd name="connsiteY10" fmla="*/ 0 h 46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91626" h="461665" extrusionOk="0">
                <a:moveTo>
                  <a:pt x="0" y="0"/>
                </a:moveTo>
                <a:cubicBezTo>
                  <a:pt x="177785" y="-1293"/>
                  <a:pt x="394490" y="15090"/>
                  <a:pt x="570158" y="0"/>
                </a:cubicBezTo>
                <a:cubicBezTo>
                  <a:pt x="745826" y="-15090"/>
                  <a:pt x="1064303" y="284"/>
                  <a:pt x="1269897" y="0"/>
                </a:cubicBezTo>
                <a:cubicBezTo>
                  <a:pt x="1475491" y="-284"/>
                  <a:pt x="1585800" y="-12315"/>
                  <a:pt x="1840054" y="0"/>
                </a:cubicBezTo>
                <a:cubicBezTo>
                  <a:pt x="2094308" y="12315"/>
                  <a:pt x="2278440" y="-21438"/>
                  <a:pt x="2591626" y="0"/>
                </a:cubicBezTo>
                <a:cubicBezTo>
                  <a:pt x="2581732" y="156747"/>
                  <a:pt x="2578154" y="233489"/>
                  <a:pt x="2591626" y="461665"/>
                </a:cubicBezTo>
                <a:cubicBezTo>
                  <a:pt x="2368311" y="458294"/>
                  <a:pt x="2149480" y="474347"/>
                  <a:pt x="1995552" y="461665"/>
                </a:cubicBezTo>
                <a:cubicBezTo>
                  <a:pt x="1841624" y="448983"/>
                  <a:pt x="1475474" y="431426"/>
                  <a:pt x="1321729" y="461665"/>
                </a:cubicBezTo>
                <a:cubicBezTo>
                  <a:pt x="1167984" y="491904"/>
                  <a:pt x="900242" y="463436"/>
                  <a:pt x="621990" y="461665"/>
                </a:cubicBezTo>
                <a:cubicBezTo>
                  <a:pt x="343738" y="459894"/>
                  <a:pt x="237325" y="439781"/>
                  <a:pt x="0" y="461665"/>
                </a:cubicBezTo>
                <a:cubicBezTo>
                  <a:pt x="-5423" y="329655"/>
                  <a:pt x="10707" y="97928"/>
                  <a:pt x="0" y="0"/>
                </a:cubicBezTo>
                <a:close/>
              </a:path>
            </a:pathLst>
          </a:custGeom>
          <a:noFill/>
          <a:ln>
            <a:solidFill>
              <a:srgbClr val="A9D18E"/>
            </a:solidFill>
            <a:extLst>
              <a:ext uri="{C807C97D-BFC1-408E-A445-0C87EB9F89A2}">
                <ask:lineSketchStyleProps xmlns:ask="http://schemas.microsoft.com/office/drawing/2018/sketchyshapes" sd="2997235996">
                  <a:prstGeom prst="rect">
                    <a:avLst/>
                  </a:prstGeom>
                  <ask:type>
                    <ask:lineSketchFreehand/>
                  </ask:type>
                </ask:lineSketchStyleProps>
              </a:ext>
            </a:extLst>
          </a:ln>
        </p:spPr>
        <p:txBody>
          <a:bodyPr wrap="square" rtlCol="0">
            <a:spAutoFit/>
          </a:bodyPr>
          <a:lstStyle/>
          <a:p>
            <a:r>
              <a:rPr lang="de-DE" sz="2400" b="1" dirty="0"/>
              <a:t>Unsere Aufgaben: </a:t>
            </a:r>
          </a:p>
        </p:txBody>
      </p:sp>
      <p:sp>
        <p:nvSpPr>
          <p:cNvPr id="13" name="Textfeld 12">
            <a:extLst>
              <a:ext uri="{FF2B5EF4-FFF2-40B4-BE49-F238E27FC236}">
                <a16:creationId xmlns:a16="http://schemas.microsoft.com/office/drawing/2014/main" id="{42CAB795-24C1-C003-5157-D79B787627FE}"/>
              </a:ext>
            </a:extLst>
          </p:cNvPr>
          <p:cNvSpPr txBox="1"/>
          <p:nvPr/>
        </p:nvSpPr>
        <p:spPr>
          <a:xfrm>
            <a:off x="355483" y="4849566"/>
            <a:ext cx="3650459" cy="830997"/>
          </a:xfrm>
          <a:prstGeom prst="rect">
            <a:avLst/>
          </a:prstGeom>
          <a:noFill/>
        </p:spPr>
        <p:txBody>
          <a:bodyPr wrap="square" rtlCol="0">
            <a:spAutoFit/>
          </a:bodyPr>
          <a:lstStyle/>
          <a:p>
            <a:pPr algn="ctr"/>
            <a:r>
              <a:rPr lang="de-DE" sz="2400" dirty="0"/>
              <a:t>Überwachung der Einnahmen und Ausgaben</a:t>
            </a:r>
          </a:p>
        </p:txBody>
      </p:sp>
      <p:pic>
        <p:nvPicPr>
          <p:cNvPr id="15" name="Grafik 14" descr="Recherche mit einfarbiger Füllung">
            <a:extLst>
              <a:ext uri="{FF2B5EF4-FFF2-40B4-BE49-F238E27FC236}">
                <a16:creationId xmlns:a16="http://schemas.microsoft.com/office/drawing/2014/main" id="{9BD0860F-D385-FBB5-C37A-16A1E4ECA4F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69914" y="3155362"/>
            <a:ext cx="1652171" cy="1652171"/>
          </a:xfrm>
          <a:prstGeom prst="rect">
            <a:avLst/>
          </a:prstGeom>
        </p:spPr>
      </p:pic>
      <p:pic>
        <p:nvPicPr>
          <p:cNvPr id="17" name="Grafik 16" descr="Sparschwein mit einfarbiger Füllung">
            <a:extLst>
              <a:ext uri="{FF2B5EF4-FFF2-40B4-BE49-F238E27FC236}">
                <a16:creationId xmlns:a16="http://schemas.microsoft.com/office/drawing/2014/main" id="{9E57E9B6-4883-3494-5809-A8ADD6D60F1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144000" y="2970963"/>
            <a:ext cx="1652171" cy="1652171"/>
          </a:xfrm>
          <a:prstGeom prst="rect">
            <a:avLst/>
          </a:prstGeom>
        </p:spPr>
      </p:pic>
      <p:pic>
        <p:nvPicPr>
          <p:cNvPr id="19" name="Grafik 18" descr="Münzen mit einfarbiger Füllung">
            <a:extLst>
              <a:ext uri="{FF2B5EF4-FFF2-40B4-BE49-F238E27FC236}">
                <a16:creationId xmlns:a16="http://schemas.microsoft.com/office/drawing/2014/main" id="{707D94F0-16C5-8005-4483-BA9269C4D9B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354626" y="2971798"/>
            <a:ext cx="1652171" cy="1652171"/>
          </a:xfrm>
          <a:prstGeom prst="rect">
            <a:avLst/>
          </a:prstGeom>
        </p:spPr>
      </p:pic>
      <p:sp>
        <p:nvSpPr>
          <p:cNvPr id="21" name="Textfeld 20">
            <a:extLst>
              <a:ext uri="{FF2B5EF4-FFF2-40B4-BE49-F238E27FC236}">
                <a16:creationId xmlns:a16="http://schemas.microsoft.com/office/drawing/2014/main" id="{AC7316E9-E364-10EF-9366-8B5E239746BC}"/>
              </a:ext>
            </a:extLst>
          </p:cNvPr>
          <p:cNvSpPr txBox="1"/>
          <p:nvPr/>
        </p:nvSpPr>
        <p:spPr>
          <a:xfrm>
            <a:off x="4441371" y="4895731"/>
            <a:ext cx="3077029" cy="830997"/>
          </a:xfrm>
          <a:prstGeom prst="rect">
            <a:avLst/>
          </a:prstGeom>
          <a:noFill/>
        </p:spPr>
        <p:txBody>
          <a:bodyPr wrap="square">
            <a:spAutoFit/>
          </a:bodyPr>
          <a:lstStyle/>
          <a:p>
            <a:pPr algn="ctr"/>
            <a:r>
              <a:rPr lang="de-DE" sz="2400" dirty="0"/>
              <a:t>Kontrolle und Analyse der Kosten </a:t>
            </a:r>
          </a:p>
        </p:txBody>
      </p:sp>
      <p:sp>
        <p:nvSpPr>
          <p:cNvPr id="23" name="Textfeld 22">
            <a:extLst>
              <a:ext uri="{FF2B5EF4-FFF2-40B4-BE49-F238E27FC236}">
                <a16:creationId xmlns:a16="http://schemas.microsoft.com/office/drawing/2014/main" id="{91B4A676-8E87-16E1-539C-63A9E3BA87BA}"/>
              </a:ext>
            </a:extLst>
          </p:cNvPr>
          <p:cNvSpPr txBox="1"/>
          <p:nvPr/>
        </p:nvSpPr>
        <p:spPr>
          <a:xfrm>
            <a:off x="8189683" y="4849565"/>
            <a:ext cx="3207657" cy="830997"/>
          </a:xfrm>
          <a:prstGeom prst="rect">
            <a:avLst/>
          </a:prstGeom>
          <a:noFill/>
        </p:spPr>
        <p:txBody>
          <a:bodyPr wrap="square">
            <a:spAutoFit/>
          </a:bodyPr>
          <a:lstStyle/>
          <a:p>
            <a:pPr algn="ctr"/>
            <a:r>
              <a:rPr lang="de-DE" sz="2400" dirty="0"/>
              <a:t>Einsparungspotenziale </a:t>
            </a:r>
          </a:p>
          <a:p>
            <a:pPr algn="ctr"/>
            <a:r>
              <a:rPr lang="de-DE" sz="2400" dirty="0"/>
              <a:t>identifizieren</a:t>
            </a:r>
          </a:p>
        </p:txBody>
      </p:sp>
    </p:spTree>
    <p:extLst>
      <p:ext uri="{BB962C8B-B14F-4D97-AF65-F5344CB8AC3E}">
        <p14:creationId xmlns:p14="http://schemas.microsoft.com/office/powerpoint/2010/main" val="5920072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p:txBody>
          <a:bodyPr>
            <a:normAutofit/>
          </a:bodyPr>
          <a:lstStyle/>
          <a:p>
            <a:r>
              <a:rPr lang="de-AT" dirty="0"/>
              <a:t>Digitalisierung im „Steuerung/Controlling“</a:t>
            </a:r>
          </a:p>
        </p:txBody>
      </p:sp>
      <p:sp>
        <p:nvSpPr>
          <p:cNvPr id="12" name="Textfeld 11">
            <a:extLst>
              <a:ext uri="{FF2B5EF4-FFF2-40B4-BE49-F238E27FC236}">
                <a16:creationId xmlns:a16="http://schemas.microsoft.com/office/drawing/2014/main" id="{1D3F0B92-20FA-D0C9-2E4B-EC04FFF89FF7}"/>
              </a:ext>
            </a:extLst>
          </p:cNvPr>
          <p:cNvSpPr txBox="1"/>
          <p:nvPr/>
        </p:nvSpPr>
        <p:spPr>
          <a:xfrm>
            <a:off x="486111" y="1906745"/>
            <a:ext cx="2213546" cy="461665"/>
          </a:xfrm>
          <a:custGeom>
            <a:avLst/>
            <a:gdLst>
              <a:gd name="connsiteX0" fmla="*/ 0 w 2213546"/>
              <a:gd name="connsiteY0" fmla="*/ 0 h 461665"/>
              <a:gd name="connsiteX1" fmla="*/ 486980 w 2213546"/>
              <a:gd name="connsiteY1" fmla="*/ 0 h 461665"/>
              <a:gd name="connsiteX2" fmla="*/ 1084638 w 2213546"/>
              <a:gd name="connsiteY2" fmla="*/ 0 h 461665"/>
              <a:gd name="connsiteX3" fmla="*/ 1571618 w 2213546"/>
              <a:gd name="connsiteY3" fmla="*/ 0 h 461665"/>
              <a:gd name="connsiteX4" fmla="*/ 2213546 w 2213546"/>
              <a:gd name="connsiteY4" fmla="*/ 0 h 461665"/>
              <a:gd name="connsiteX5" fmla="*/ 2213546 w 2213546"/>
              <a:gd name="connsiteY5" fmla="*/ 461665 h 461665"/>
              <a:gd name="connsiteX6" fmla="*/ 1704430 w 2213546"/>
              <a:gd name="connsiteY6" fmla="*/ 461665 h 461665"/>
              <a:gd name="connsiteX7" fmla="*/ 1128908 w 2213546"/>
              <a:gd name="connsiteY7" fmla="*/ 461665 h 461665"/>
              <a:gd name="connsiteX8" fmla="*/ 531251 w 2213546"/>
              <a:gd name="connsiteY8" fmla="*/ 461665 h 461665"/>
              <a:gd name="connsiteX9" fmla="*/ 0 w 2213546"/>
              <a:gd name="connsiteY9" fmla="*/ 461665 h 461665"/>
              <a:gd name="connsiteX10" fmla="*/ 0 w 2213546"/>
              <a:gd name="connsiteY10" fmla="*/ 0 h 46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13546" h="461665" extrusionOk="0">
                <a:moveTo>
                  <a:pt x="0" y="0"/>
                </a:moveTo>
                <a:cubicBezTo>
                  <a:pt x="142152" y="2961"/>
                  <a:pt x="267854" y="-21506"/>
                  <a:pt x="486980" y="0"/>
                </a:cubicBezTo>
                <a:cubicBezTo>
                  <a:pt x="706106" y="21506"/>
                  <a:pt x="932982" y="4017"/>
                  <a:pt x="1084638" y="0"/>
                </a:cubicBezTo>
                <a:cubicBezTo>
                  <a:pt x="1236294" y="-4017"/>
                  <a:pt x="1354180" y="-9037"/>
                  <a:pt x="1571618" y="0"/>
                </a:cubicBezTo>
                <a:cubicBezTo>
                  <a:pt x="1789056" y="9037"/>
                  <a:pt x="2000310" y="844"/>
                  <a:pt x="2213546" y="0"/>
                </a:cubicBezTo>
                <a:cubicBezTo>
                  <a:pt x="2203652" y="156747"/>
                  <a:pt x="2200074" y="233489"/>
                  <a:pt x="2213546" y="461665"/>
                </a:cubicBezTo>
                <a:cubicBezTo>
                  <a:pt x="2101391" y="472906"/>
                  <a:pt x="1915423" y="453355"/>
                  <a:pt x="1704430" y="461665"/>
                </a:cubicBezTo>
                <a:cubicBezTo>
                  <a:pt x="1493437" y="469975"/>
                  <a:pt x="1410209" y="449151"/>
                  <a:pt x="1128908" y="461665"/>
                </a:cubicBezTo>
                <a:cubicBezTo>
                  <a:pt x="847607" y="474179"/>
                  <a:pt x="807137" y="434738"/>
                  <a:pt x="531251" y="461665"/>
                </a:cubicBezTo>
                <a:cubicBezTo>
                  <a:pt x="255365" y="488592"/>
                  <a:pt x="134320" y="459023"/>
                  <a:pt x="0" y="461665"/>
                </a:cubicBezTo>
                <a:cubicBezTo>
                  <a:pt x="-5423" y="329655"/>
                  <a:pt x="10707" y="97928"/>
                  <a:pt x="0" y="0"/>
                </a:cubicBezTo>
                <a:close/>
              </a:path>
            </a:pathLst>
          </a:custGeom>
          <a:noFill/>
          <a:ln>
            <a:solidFill>
              <a:srgbClr val="A9D18E"/>
            </a:solidFill>
            <a:extLst>
              <a:ext uri="{C807C97D-BFC1-408E-A445-0C87EB9F89A2}">
                <ask:lineSketchStyleProps xmlns:ask="http://schemas.microsoft.com/office/drawing/2018/sketchyshapes" sd="2997235996">
                  <a:prstGeom prst="rect">
                    <a:avLst/>
                  </a:prstGeom>
                  <ask:type>
                    <ask:lineSketchFreehand/>
                  </ask:type>
                </ask:lineSketchStyleProps>
              </a:ext>
            </a:extLst>
          </a:ln>
        </p:spPr>
        <p:txBody>
          <a:bodyPr wrap="square" rtlCol="0">
            <a:spAutoFit/>
          </a:bodyPr>
          <a:lstStyle/>
          <a:p>
            <a:r>
              <a:rPr lang="de-DE" sz="2400" b="1" dirty="0"/>
              <a:t>Unsere Ideen: </a:t>
            </a:r>
          </a:p>
        </p:txBody>
      </p:sp>
      <p:sp>
        <p:nvSpPr>
          <p:cNvPr id="13" name="Textfeld 12">
            <a:extLst>
              <a:ext uri="{FF2B5EF4-FFF2-40B4-BE49-F238E27FC236}">
                <a16:creationId xmlns:a16="http://schemas.microsoft.com/office/drawing/2014/main" id="{42CAB795-24C1-C003-5157-D79B787627FE}"/>
              </a:ext>
            </a:extLst>
          </p:cNvPr>
          <p:cNvSpPr txBox="1"/>
          <p:nvPr/>
        </p:nvSpPr>
        <p:spPr>
          <a:xfrm>
            <a:off x="355483" y="4849566"/>
            <a:ext cx="3650459" cy="1200329"/>
          </a:xfrm>
          <a:prstGeom prst="rect">
            <a:avLst/>
          </a:prstGeom>
          <a:noFill/>
        </p:spPr>
        <p:txBody>
          <a:bodyPr wrap="square" rtlCol="0">
            <a:spAutoFit/>
          </a:bodyPr>
          <a:lstStyle/>
          <a:p>
            <a:pPr algn="ctr"/>
            <a:r>
              <a:rPr lang="de-DE" sz="2400" dirty="0"/>
              <a:t>automatisierte Erfassung und Analyse von Finanzdaten</a:t>
            </a:r>
          </a:p>
        </p:txBody>
      </p:sp>
      <p:sp>
        <p:nvSpPr>
          <p:cNvPr id="21" name="Textfeld 20">
            <a:extLst>
              <a:ext uri="{FF2B5EF4-FFF2-40B4-BE49-F238E27FC236}">
                <a16:creationId xmlns:a16="http://schemas.microsoft.com/office/drawing/2014/main" id="{AC7316E9-E364-10EF-9366-8B5E239746BC}"/>
              </a:ext>
            </a:extLst>
          </p:cNvPr>
          <p:cNvSpPr txBox="1"/>
          <p:nvPr/>
        </p:nvSpPr>
        <p:spPr>
          <a:xfrm>
            <a:off x="4441371" y="4895731"/>
            <a:ext cx="3077029" cy="1200329"/>
          </a:xfrm>
          <a:prstGeom prst="rect">
            <a:avLst/>
          </a:prstGeom>
          <a:noFill/>
        </p:spPr>
        <p:txBody>
          <a:bodyPr wrap="square">
            <a:spAutoFit/>
          </a:bodyPr>
          <a:lstStyle/>
          <a:p>
            <a:pPr algn="ctr"/>
            <a:r>
              <a:rPr lang="de-DE" sz="2400" dirty="0"/>
              <a:t>Echtzeit-Software zur Überwachung der Budgets</a:t>
            </a:r>
          </a:p>
        </p:txBody>
      </p:sp>
      <p:sp>
        <p:nvSpPr>
          <p:cNvPr id="23" name="Textfeld 22">
            <a:extLst>
              <a:ext uri="{FF2B5EF4-FFF2-40B4-BE49-F238E27FC236}">
                <a16:creationId xmlns:a16="http://schemas.microsoft.com/office/drawing/2014/main" id="{91B4A676-8E87-16E1-539C-63A9E3BA87BA}"/>
              </a:ext>
            </a:extLst>
          </p:cNvPr>
          <p:cNvSpPr txBox="1"/>
          <p:nvPr/>
        </p:nvSpPr>
        <p:spPr>
          <a:xfrm>
            <a:off x="8146143" y="4895731"/>
            <a:ext cx="3207657" cy="830997"/>
          </a:xfrm>
          <a:prstGeom prst="rect">
            <a:avLst/>
          </a:prstGeom>
          <a:noFill/>
        </p:spPr>
        <p:txBody>
          <a:bodyPr wrap="square">
            <a:spAutoFit/>
          </a:bodyPr>
          <a:lstStyle/>
          <a:p>
            <a:pPr algn="ctr"/>
            <a:r>
              <a:rPr lang="de-DE" sz="2400" dirty="0"/>
              <a:t> Implementierung von Tools zur Visualisierung</a:t>
            </a:r>
          </a:p>
        </p:txBody>
      </p:sp>
      <p:pic>
        <p:nvPicPr>
          <p:cNvPr id="4" name="Grafik 3" descr="Balkendiagramm mit einfarbiger Füllung">
            <a:extLst>
              <a:ext uri="{FF2B5EF4-FFF2-40B4-BE49-F238E27FC236}">
                <a16:creationId xmlns:a16="http://schemas.microsoft.com/office/drawing/2014/main" id="{1E9014C5-ADAC-C7AF-FCE0-F0E91FF423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39999" y="3279941"/>
            <a:ext cx="1419943" cy="1419943"/>
          </a:xfrm>
          <a:prstGeom prst="rect">
            <a:avLst/>
          </a:prstGeom>
        </p:spPr>
      </p:pic>
      <p:pic>
        <p:nvPicPr>
          <p:cNvPr id="6" name="Grafik 5" descr="Cloudcomputing mit einfarbiger Füllung">
            <a:extLst>
              <a:ext uri="{FF2B5EF4-FFF2-40B4-BE49-F238E27FC236}">
                <a16:creationId xmlns:a16="http://schemas.microsoft.com/office/drawing/2014/main" id="{B5A4D489-DBA6-E0A3-4A09-BBDA36FB0E7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86028" y="3279941"/>
            <a:ext cx="1419943" cy="1419943"/>
          </a:xfrm>
          <a:prstGeom prst="rect">
            <a:avLst/>
          </a:prstGeom>
        </p:spPr>
      </p:pic>
      <p:pic>
        <p:nvPicPr>
          <p:cNvPr id="8" name="Grafik 7" descr="Computer mit einfarbiger Füllung">
            <a:extLst>
              <a:ext uri="{FF2B5EF4-FFF2-40B4-BE49-F238E27FC236}">
                <a16:creationId xmlns:a16="http://schemas.microsoft.com/office/drawing/2014/main" id="{1D2FE676-66E1-A0C8-5081-B9B635E3349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63540" y="3279942"/>
            <a:ext cx="1419943" cy="1419943"/>
          </a:xfrm>
          <a:prstGeom prst="rect">
            <a:avLst/>
          </a:prstGeom>
        </p:spPr>
      </p:pic>
    </p:spTree>
    <p:extLst>
      <p:ext uri="{BB962C8B-B14F-4D97-AF65-F5344CB8AC3E}">
        <p14:creationId xmlns:p14="http://schemas.microsoft.com/office/powerpoint/2010/main" val="27215248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p:txBody>
          <a:bodyPr>
            <a:normAutofit/>
          </a:bodyPr>
          <a:lstStyle/>
          <a:p>
            <a:r>
              <a:rPr lang="de-AT" dirty="0"/>
              <a:t>Digitalisierung im „Steuerung/Controlling“</a:t>
            </a:r>
          </a:p>
        </p:txBody>
      </p:sp>
      <p:sp>
        <p:nvSpPr>
          <p:cNvPr id="12" name="Textfeld 11">
            <a:extLst>
              <a:ext uri="{FF2B5EF4-FFF2-40B4-BE49-F238E27FC236}">
                <a16:creationId xmlns:a16="http://schemas.microsoft.com/office/drawing/2014/main" id="{1D3F0B92-20FA-D0C9-2E4B-EC04FFF89FF7}"/>
              </a:ext>
            </a:extLst>
          </p:cNvPr>
          <p:cNvSpPr txBox="1"/>
          <p:nvPr/>
        </p:nvSpPr>
        <p:spPr>
          <a:xfrm>
            <a:off x="486111" y="1906745"/>
            <a:ext cx="2532860" cy="461665"/>
          </a:xfrm>
          <a:custGeom>
            <a:avLst/>
            <a:gdLst>
              <a:gd name="connsiteX0" fmla="*/ 0 w 2532860"/>
              <a:gd name="connsiteY0" fmla="*/ 0 h 461665"/>
              <a:gd name="connsiteX1" fmla="*/ 557229 w 2532860"/>
              <a:gd name="connsiteY1" fmla="*/ 0 h 461665"/>
              <a:gd name="connsiteX2" fmla="*/ 1241101 w 2532860"/>
              <a:gd name="connsiteY2" fmla="*/ 0 h 461665"/>
              <a:gd name="connsiteX3" fmla="*/ 1798331 w 2532860"/>
              <a:gd name="connsiteY3" fmla="*/ 0 h 461665"/>
              <a:gd name="connsiteX4" fmla="*/ 2532860 w 2532860"/>
              <a:gd name="connsiteY4" fmla="*/ 0 h 461665"/>
              <a:gd name="connsiteX5" fmla="*/ 2532860 w 2532860"/>
              <a:gd name="connsiteY5" fmla="*/ 461665 h 461665"/>
              <a:gd name="connsiteX6" fmla="*/ 1950302 w 2532860"/>
              <a:gd name="connsiteY6" fmla="*/ 461665 h 461665"/>
              <a:gd name="connsiteX7" fmla="*/ 1291759 w 2532860"/>
              <a:gd name="connsiteY7" fmla="*/ 461665 h 461665"/>
              <a:gd name="connsiteX8" fmla="*/ 607886 w 2532860"/>
              <a:gd name="connsiteY8" fmla="*/ 461665 h 461665"/>
              <a:gd name="connsiteX9" fmla="*/ 0 w 2532860"/>
              <a:gd name="connsiteY9" fmla="*/ 461665 h 461665"/>
              <a:gd name="connsiteX10" fmla="*/ 0 w 2532860"/>
              <a:gd name="connsiteY10" fmla="*/ 0 h 461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32860" h="461665" extrusionOk="0">
                <a:moveTo>
                  <a:pt x="0" y="0"/>
                </a:moveTo>
                <a:cubicBezTo>
                  <a:pt x="206070" y="18815"/>
                  <a:pt x="444120" y="25412"/>
                  <a:pt x="557229" y="0"/>
                </a:cubicBezTo>
                <a:cubicBezTo>
                  <a:pt x="670338" y="-25412"/>
                  <a:pt x="1048132" y="-2001"/>
                  <a:pt x="1241101" y="0"/>
                </a:cubicBezTo>
                <a:cubicBezTo>
                  <a:pt x="1434070" y="2001"/>
                  <a:pt x="1623568" y="16341"/>
                  <a:pt x="1798331" y="0"/>
                </a:cubicBezTo>
                <a:cubicBezTo>
                  <a:pt x="1973094" y="-16341"/>
                  <a:pt x="2298008" y="22832"/>
                  <a:pt x="2532860" y="0"/>
                </a:cubicBezTo>
                <a:cubicBezTo>
                  <a:pt x="2522966" y="156747"/>
                  <a:pt x="2519388" y="233489"/>
                  <a:pt x="2532860" y="461665"/>
                </a:cubicBezTo>
                <a:cubicBezTo>
                  <a:pt x="2348830" y="483178"/>
                  <a:pt x="2135793" y="467193"/>
                  <a:pt x="1950302" y="461665"/>
                </a:cubicBezTo>
                <a:cubicBezTo>
                  <a:pt x="1764811" y="456137"/>
                  <a:pt x="1487301" y="447200"/>
                  <a:pt x="1291759" y="461665"/>
                </a:cubicBezTo>
                <a:cubicBezTo>
                  <a:pt x="1096217" y="476130"/>
                  <a:pt x="828718" y="429176"/>
                  <a:pt x="607886" y="461665"/>
                </a:cubicBezTo>
                <a:cubicBezTo>
                  <a:pt x="387054" y="494154"/>
                  <a:pt x="189343" y="437897"/>
                  <a:pt x="0" y="461665"/>
                </a:cubicBezTo>
                <a:cubicBezTo>
                  <a:pt x="-5423" y="329655"/>
                  <a:pt x="10707" y="97928"/>
                  <a:pt x="0" y="0"/>
                </a:cubicBezTo>
                <a:close/>
              </a:path>
            </a:pathLst>
          </a:custGeom>
          <a:noFill/>
          <a:ln>
            <a:solidFill>
              <a:srgbClr val="A9D18E"/>
            </a:solidFill>
            <a:extLst>
              <a:ext uri="{C807C97D-BFC1-408E-A445-0C87EB9F89A2}">
                <ask:lineSketchStyleProps xmlns:ask="http://schemas.microsoft.com/office/drawing/2018/sketchyshapes" sd="2997235996">
                  <a:prstGeom prst="rect">
                    <a:avLst/>
                  </a:prstGeom>
                  <ask:type>
                    <ask:lineSketchFreehand/>
                  </ask:type>
                </ask:lineSketchStyleProps>
              </a:ext>
            </a:extLst>
          </a:ln>
        </p:spPr>
        <p:txBody>
          <a:bodyPr wrap="square" rtlCol="0">
            <a:spAutoFit/>
          </a:bodyPr>
          <a:lstStyle/>
          <a:p>
            <a:r>
              <a:rPr lang="de-DE" sz="2400" b="1" dirty="0"/>
              <a:t>Unsere Vorteile: </a:t>
            </a:r>
          </a:p>
        </p:txBody>
      </p:sp>
      <p:sp>
        <p:nvSpPr>
          <p:cNvPr id="13" name="Textfeld 12">
            <a:extLst>
              <a:ext uri="{FF2B5EF4-FFF2-40B4-BE49-F238E27FC236}">
                <a16:creationId xmlns:a16="http://schemas.microsoft.com/office/drawing/2014/main" id="{42CAB795-24C1-C003-5157-D79B787627FE}"/>
              </a:ext>
            </a:extLst>
          </p:cNvPr>
          <p:cNvSpPr txBox="1"/>
          <p:nvPr/>
        </p:nvSpPr>
        <p:spPr>
          <a:xfrm>
            <a:off x="477040" y="3745528"/>
            <a:ext cx="3650459" cy="2431435"/>
          </a:xfrm>
          <a:prstGeom prst="rect">
            <a:avLst/>
          </a:prstGeom>
          <a:noFill/>
        </p:spPr>
        <p:txBody>
          <a:bodyPr wrap="square" rtlCol="0">
            <a:spAutoFit/>
          </a:bodyPr>
          <a:lstStyle/>
          <a:p>
            <a:r>
              <a:rPr lang="de-DE" sz="2400" b="1" dirty="0"/>
              <a:t>automatisierten Erfassung und Analyse von Finanzdaten: </a:t>
            </a:r>
          </a:p>
          <a:p>
            <a:pPr marL="342900" indent="-342900">
              <a:buFont typeface="Arial" panose="020B0604020202020204" pitchFamily="34" charset="0"/>
              <a:buChar char="•"/>
            </a:pPr>
            <a:r>
              <a:rPr lang="de-DE" sz="2000" dirty="0"/>
              <a:t>Unterstützung bei Berichterstellung</a:t>
            </a:r>
          </a:p>
          <a:p>
            <a:pPr marL="342900" indent="-342900">
              <a:buFont typeface="Arial" panose="020B0604020202020204" pitchFamily="34" charset="0"/>
              <a:buChar char="•"/>
            </a:pPr>
            <a:r>
              <a:rPr lang="de-DE" sz="2000" dirty="0"/>
              <a:t>Übersichtlichkeit</a:t>
            </a:r>
          </a:p>
          <a:p>
            <a:pPr marL="342900" indent="-342900">
              <a:buFont typeface="Arial" panose="020B0604020202020204" pitchFamily="34" charset="0"/>
              <a:buChar char="•"/>
            </a:pPr>
            <a:r>
              <a:rPr lang="de-DE" sz="2000" dirty="0"/>
              <a:t>weniger Fehlerquellen</a:t>
            </a:r>
          </a:p>
        </p:txBody>
      </p:sp>
      <p:sp>
        <p:nvSpPr>
          <p:cNvPr id="21" name="Textfeld 20">
            <a:extLst>
              <a:ext uri="{FF2B5EF4-FFF2-40B4-BE49-F238E27FC236}">
                <a16:creationId xmlns:a16="http://schemas.microsoft.com/office/drawing/2014/main" id="{AC7316E9-E364-10EF-9366-8B5E239746BC}"/>
              </a:ext>
            </a:extLst>
          </p:cNvPr>
          <p:cNvSpPr txBox="1"/>
          <p:nvPr/>
        </p:nvSpPr>
        <p:spPr>
          <a:xfrm>
            <a:off x="4557482" y="3789913"/>
            <a:ext cx="3077029" cy="2800767"/>
          </a:xfrm>
          <a:prstGeom prst="rect">
            <a:avLst/>
          </a:prstGeom>
          <a:noFill/>
        </p:spPr>
        <p:txBody>
          <a:bodyPr wrap="square">
            <a:spAutoFit/>
          </a:bodyPr>
          <a:lstStyle/>
          <a:p>
            <a:r>
              <a:rPr lang="de-DE" sz="2400" b="1" dirty="0"/>
              <a:t>Echtzeit-Software zur Überwachung der Budgets: </a:t>
            </a:r>
          </a:p>
          <a:p>
            <a:pPr marL="342900" indent="-342900">
              <a:buFont typeface="Arial" panose="020B0604020202020204" pitchFamily="34" charset="0"/>
              <a:buChar char="•"/>
            </a:pPr>
            <a:r>
              <a:rPr lang="de-DE" sz="2000" dirty="0"/>
              <a:t>Schnelleres Erkennen/Handeln</a:t>
            </a:r>
          </a:p>
          <a:p>
            <a:pPr marL="342900" indent="-342900">
              <a:buFont typeface="Arial" panose="020B0604020202020204" pitchFamily="34" charset="0"/>
              <a:buChar char="•"/>
            </a:pPr>
            <a:r>
              <a:rPr lang="de-DE" sz="2000" dirty="0"/>
              <a:t>Vermeidung finanzieller Probleme</a:t>
            </a:r>
          </a:p>
          <a:p>
            <a:pPr marL="342900" indent="-342900" algn="ctr">
              <a:buFont typeface="Arial" panose="020B0604020202020204" pitchFamily="34" charset="0"/>
              <a:buChar char="•"/>
            </a:pPr>
            <a:endParaRPr lang="de-DE" sz="2400" dirty="0"/>
          </a:p>
        </p:txBody>
      </p:sp>
      <p:sp>
        <p:nvSpPr>
          <p:cNvPr id="23" name="Textfeld 22">
            <a:extLst>
              <a:ext uri="{FF2B5EF4-FFF2-40B4-BE49-F238E27FC236}">
                <a16:creationId xmlns:a16="http://schemas.microsoft.com/office/drawing/2014/main" id="{91B4A676-8E87-16E1-539C-63A9E3BA87BA}"/>
              </a:ext>
            </a:extLst>
          </p:cNvPr>
          <p:cNvSpPr txBox="1"/>
          <p:nvPr/>
        </p:nvSpPr>
        <p:spPr>
          <a:xfrm>
            <a:off x="8146143" y="3789913"/>
            <a:ext cx="3207657" cy="1815882"/>
          </a:xfrm>
          <a:prstGeom prst="rect">
            <a:avLst/>
          </a:prstGeom>
          <a:noFill/>
        </p:spPr>
        <p:txBody>
          <a:bodyPr wrap="square">
            <a:spAutoFit/>
          </a:bodyPr>
          <a:lstStyle/>
          <a:p>
            <a:r>
              <a:rPr lang="de-DE" sz="2400" b="1" dirty="0"/>
              <a:t>Implementierung von Tools zur Visualisierung:</a:t>
            </a:r>
          </a:p>
          <a:p>
            <a:pPr marL="342900" indent="-342900">
              <a:buFont typeface="Arial" panose="020B0604020202020204" pitchFamily="34" charset="0"/>
              <a:buChar char="•"/>
            </a:pPr>
            <a:r>
              <a:rPr lang="de-DE" sz="2000" dirty="0"/>
              <a:t>bessere Entscheidungen</a:t>
            </a:r>
          </a:p>
          <a:p>
            <a:pPr marL="342900" indent="-342900">
              <a:buFont typeface="Arial" panose="020B0604020202020204" pitchFamily="34" charset="0"/>
              <a:buChar char="•"/>
            </a:pPr>
            <a:r>
              <a:rPr lang="de-DE" sz="2000" dirty="0"/>
              <a:t>Verständlichkeit</a:t>
            </a:r>
          </a:p>
        </p:txBody>
      </p:sp>
      <p:pic>
        <p:nvPicPr>
          <p:cNvPr id="4" name="Grafik 3" descr="Balkendiagramm mit einfarbiger Füllung">
            <a:extLst>
              <a:ext uri="{FF2B5EF4-FFF2-40B4-BE49-F238E27FC236}">
                <a16:creationId xmlns:a16="http://schemas.microsoft.com/office/drawing/2014/main" id="{1E9014C5-ADAC-C7AF-FCE0-F0E91FF423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39999" y="2325584"/>
            <a:ext cx="1419943" cy="1419943"/>
          </a:xfrm>
          <a:prstGeom prst="rect">
            <a:avLst/>
          </a:prstGeom>
        </p:spPr>
      </p:pic>
      <p:pic>
        <p:nvPicPr>
          <p:cNvPr id="6" name="Grafik 5" descr="Cloudcomputing mit einfarbiger Füllung">
            <a:extLst>
              <a:ext uri="{FF2B5EF4-FFF2-40B4-BE49-F238E27FC236}">
                <a16:creationId xmlns:a16="http://schemas.microsoft.com/office/drawing/2014/main" id="{B5A4D489-DBA6-E0A3-4A09-BBDA36FB0E7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86026" y="2325585"/>
            <a:ext cx="1419943" cy="1419943"/>
          </a:xfrm>
          <a:prstGeom prst="rect">
            <a:avLst/>
          </a:prstGeom>
        </p:spPr>
      </p:pic>
      <p:pic>
        <p:nvPicPr>
          <p:cNvPr id="8" name="Grafik 7" descr="Computer mit einfarbiger Füllung">
            <a:extLst>
              <a:ext uri="{FF2B5EF4-FFF2-40B4-BE49-F238E27FC236}">
                <a16:creationId xmlns:a16="http://schemas.microsoft.com/office/drawing/2014/main" id="{1D2FE676-66E1-A0C8-5081-B9B635E3349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470740" y="2560155"/>
            <a:ext cx="1419943" cy="1419943"/>
          </a:xfrm>
          <a:prstGeom prst="rect">
            <a:avLst/>
          </a:prstGeom>
        </p:spPr>
      </p:pic>
    </p:spTree>
    <p:extLst>
      <p:ext uri="{BB962C8B-B14F-4D97-AF65-F5344CB8AC3E}">
        <p14:creationId xmlns:p14="http://schemas.microsoft.com/office/powerpoint/2010/main" val="20812923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p:txBody>
          <a:bodyPr>
            <a:normAutofit/>
          </a:bodyPr>
          <a:lstStyle/>
          <a:p>
            <a:pPr algn="ctr"/>
            <a:r>
              <a:rPr lang="de-AT" dirty="0"/>
              <a:t>Willkommen zur Vorstandssitzung! </a:t>
            </a:r>
          </a:p>
        </p:txBody>
      </p:sp>
      <p:pic>
        <p:nvPicPr>
          <p:cNvPr id="3" name="Grafik 2" descr="Ein Bild, das Text, Schrift, Design, Logo enthält.&#10;&#10;Automatisch generierte Beschreibung">
            <a:extLst>
              <a:ext uri="{FF2B5EF4-FFF2-40B4-BE49-F238E27FC236}">
                <a16:creationId xmlns:a16="http://schemas.microsoft.com/office/drawing/2014/main" id="{062B9876-2E7A-DF06-5FD4-08D8F6D9D3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39760" y="1690688"/>
            <a:ext cx="4312479" cy="4312479"/>
          </a:xfrm>
          <a:prstGeom prst="ellipse">
            <a:avLst/>
          </a:prstGeom>
        </p:spPr>
      </p:pic>
    </p:spTree>
    <p:extLst>
      <p:ext uri="{BB962C8B-B14F-4D97-AF65-F5344CB8AC3E}">
        <p14:creationId xmlns:p14="http://schemas.microsoft.com/office/powerpoint/2010/main" val="356891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p:txBody>
          <a:bodyPr>
            <a:normAutofit/>
          </a:bodyPr>
          <a:lstStyle/>
          <a:p>
            <a:r>
              <a:rPr lang="de-AT" dirty="0"/>
              <a:t>Digitalisierung in „Forschung &amp; Entwicklung“</a:t>
            </a:r>
          </a:p>
        </p:txBody>
      </p:sp>
    </p:spTree>
    <p:extLst>
      <p:ext uri="{BB962C8B-B14F-4D97-AF65-F5344CB8AC3E}">
        <p14:creationId xmlns:p14="http://schemas.microsoft.com/office/powerpoint/2010/main" val="40575621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p:txBody>
          <a:bodyPr>
            <a:normAutofit/>
          </a:bodyPr>
          <a:lstStyle/>
          <a:p>
            <a:r>
              <a:rPr lang="de-AT" dirty="0"/>
              <a:t>Digitalisierung im „Einkauf“</a:t>
            </a:r>
          </a:p>
        </p:txBody>
      </p:sp>
    </p:spTree>
    <p:extLst>
      <p:ext uri="{BB962C8B-B14F-4D97-AF65-F5344CB8AC3E}">
        <p14:creationId xmlns:p14="http://schemas.microsoft.com/office/powerpoint/2010/main" val="1863272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2</a:t>
            </a:fld>
            <a:endParaRPr lang="de-AT"/>
          </a:p>
        </p:txBody>
      </p:sp>
      <p:sp>
        <p:nvSpPr>
          <p:cNvPr id="3" name="Rechteck 2">
            <a:extLst>
              <a:ext uri="{FF2B5EF4-FFF2-40B4-BE49-F238E27FC236}">
                <a16:creationId xmlns:a16="http://schemas.microsoft.com/office/drawing/2014/main" id="{7A0D57B9-2624-E740-80B3-E9A09A130B1F}"/>
              </a:ext>
            </a:extLst>
          </p:cNvPr>
          <p:cNvSpPr/>
          <p:nvPr/>
        </p:nvSpPr>
        <p:spPr>
          <a:xfrm>
            <a:off x="0" y="643799"/>
            <a:ext cx="12192000" cy="621420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Sprechblase: rechteckig 5">
            <a:extLst>
              <a:ext uri="{FF2B5EF4-FFF2-40B4-BE49-F238E27FC236}">
                <a16:creationId xmlns:a16="http://schemas.microsoft.com/office/drawing/2014/main" id="{79998244-DE27-F020-B362-7683A74C4FE7}"/>
              </a:ext>
            </a:extLst>
          </p:cNvPr>
          <p:cNvSpPr/>
          <p:nvPr/>
        </p:nvSpPr>
        <p:spPr>
          <a:xfrm>
            <a:off x="3577781" y="2323071"/>
            <a:ext cx="6120713" cy="2901775"/>
          </a:xfrm>
          <a:custGeom>
            <a:avLst/>
            <a:gdLst>
              <a:gd name="connsiteX0" fmla="*/ 0 w 6120713"/>
              <a:gd name="connsiteY0" fmla="*/ 0 h 2901775"/>
              <a:gd name="connsiteX1" fmla="*/ 1020119 w 6120713"/>
              <a:gd name="connsiteY1" fmla="*/ 0 h 2901775"/>
              <a:gd name="connsiteX2" fmla="*/ 1020119 w 6120713"/>
              <a:gd name="connsiteY2" fmla="*/ 0 h 2901775"/>
              <a:gd name="connsiteX3" fmla="*/ 2550297 w 6120713"/>
              <a:gd name="connsiteY3" fmla="*/ 0 h 2901775"/>
              <a:gd name="connsiteX4" fmla="*/ 6120713 w 6120713"/>
              <a:gd name="connsiteY4" fmla="*/ 0 h 2901775"/>
              <a:gd name="connsiteX5" fmla="*/ 6120713 w 6120713"/>
              <a:gd name="connsiteY5" fmla="*/ 1692702 h 2901775"/>
              <a:gd name="connsiteX6" fmla="*/ 6120713 w 6120713"/>
              <a:gd name="connsiteY6" fmla="*/ 1692702 h 2901775"/>
              <a:gd name="connsiteX7" fmla="*/ 6120713 w 6120713"/>
              <a:gd name="connsiteY7" fmla="*/ 2418146 h 2901775"/>
              <a:gd name="connsiteX8" fmla="*/ 6120713 w 6120713"/>
              <a:gd name="connsiteY8" fmla="*/ 2901775 h 2901775"/>
              <a:gd name="connsiteX9" fmla="*/ 2550297 w 6120713"/>
              <a:gd name="connsiteY9" fmla="*/ 2901775 h 2901775"/>
              <a:gd name="connsiteX10" fmla="*/ 302424 w 6120713"/>
              <a:gd name="connsiteY10" fmla="*/ 4393084 h 2901775"/>
              <a:gd name="connsiteX11" fmla="*/ 1020119 w 6120713"/>
              <a:gd name="connsiteY11" fmla="*/ 2901775 h 2901775"/>
              <a:gd name="connsiteX12" fmla="*/ 0 w 6120713"/>
              <a:gd name="connsiteY12" fmla="*/ 2901775 h 2901775"/>
              <a:gd name="connsiteX13" fmla="*/ 0 w 6120713"/>
              <a:gd name="connsiteY13" fmla="*/ 2418146 h 2901775"/>
              <a:gd name="connsiteX14" fmla="*/ 0 w 6120713"/>
              <a:gd name="connsiteY14" fmla="*/ 1692702 h 2901775"/>
              <a:gd name="connsiteX15" fmla="*/ 0 w 6120713"/>
              <a:gd name="connsiteY15" fmla="*/ 1692702 h 2901775"/>
              <a:gd name="connsiteX16" fmla="*/ 0 w 6120713"/>
              <a:gd name="connsiteY16" fmla="*/ 0 h 2901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120713" h="2901775" fill="none" extrusionOk="0">
                <a:moveTo>
                  <a:pt x="0" y="0"/>
                </a:moveTo>
                <a:cubicBezTo>
                  <a:pt x="198448" y="-33057"/>
                  <a:pt x="747141" y="-45047"/>
                  <a:pt x="1020119" y="0"/>
                </a:cubicBezTo>
                <a:lnTo>
                  <a:pt x="1020119" y="0"/>
                </a:lnTo>
                <a:cubicBezTo>
                  <a:pt x="1315949" y="-12255"/>
                  <a:pt x="2372137" y="-74"/>
                  <a:pt x="2550297" y="0"/>
                </a:cubicBezTo>
                <a:cubicBezTo>
                  <a:pt x="3099616" y="40638"/>
                  <a:pt x="4982548" y="109633"/>
                  <a:pt x="6120713" y="0"/>
                </a:cubicBezTo>
                <a:cubicBezTo>
                  <a:pt x="6201180" y="615581"/>
                  <a:pt x="6004751" y="1181239"/>
                  <a:pt x="6120713" y="1692702"/>
                </a:cubicBezTo>
                <a:lnTo>
                  <a:pt x="6120713" y="1692702"/>
                </a:lnTo>
                <a:cubicBezTo>
                  <a:pt x="6169482" y="1851187"/>
                  <a:pt x="6156930" y="2212319"/>
                  <a:pt x="6120713" y="2418146"/>
                </a:cubicBezTo>
                <a:cubicBezTo>
                  <a:pt x="6156844" y="2596325"/>
                  <a:pt x="6080874" y="2850580"/>
                  <a:pt x="6120713" y="2901775"/>
                </a:cubicBezTo>
                <a:cubicBezTo>
                  <a:pt x="5047378" y="2956042"/>
                  <a:pt x="4093218" y="3023848"/>
                  <a:pt x="2550297" y="2901775"/>
                </a:cubicBezTo>
                <a:cubicBezTo>
                  <a:pt x="1895623" y="3385343"/>
                  <a:pt x="764793" y="3988475"/>
                  <a:pt x="302424" y="4393084"/>
                </a:cubicBezTo>
                <a:cubicBezTo>
                  <a:pt x="641930" y="3884967"/>
                  <a:pt x="813247" y="3666084"/>
                  <a:pt x="1020119" y="2901775"/>
                </a:cubicBezTo>
                <a:cubicBezTo>
                  <a:pt x="797818" y="2854086"/>
                  <a:pt x="110776" y="2826804"/>
                  <a:pt x="0" y="2901775"/>
                </a:cubicBezTo>
                <a:cubicBezTo>
                  <a:pt x="21772" y="2830696"/>
                  <a:pt x="-34594" y="2514635"/>
                  <a:pt x="0" y="2418146"/>
                </a:cubicBezTo>
                <a:cubicBezTo>
                  <a:pt x="54070" y="2125544"/>
                  <a:pt x="7583" y="1896764"/>
                  <a:pt x="0" y="1692702"/>
                </a:cubicBezTo>
                <a:lnTo>
                  <a:pt x="0" y="1692702"/>
                </a:lnTo>
                <a:cubicBezTo>
                  <a:pt x="-44309" y="1140496"/>
                  <a:pt x="-104009" y="733454"/>
                  <a:pt x="0" y="0"/>
                </a:cubicBezTo>
                <a:close/>
              </a:path>
              <a:path w="6120713" h="2901775" stroke="0" extrusionOk="0">
                <a:moveTo>
                  <a:pt x="0" y="0"/>
                </a:moveTo>
                <a:cubicBezTo>
                  <a:pt x="492884" y="82473"/>
                  <a:pt x="609187" y="66303"/>
                  <a:pt x="1020119" y="0"/>
                </a:cubicBezTo>
                <a:lnTo>
                  <a:pt x="1020119" y="0"/>
                </a:lnTo>
                <a:cubicBezTo>
                  <a:pt x="1570814" y="100296"/>
                  <a:pt x="2007783" y="-82785"/>
                  <a:pt x="2550297" y="0"/>
                </a:cubicBezTo>
                <a:cubicBezTo>
                  <a:pt x="3402520" y="158035"/>
                  <a:pt x="5753430" y="-55756"/>
                  <a:pt x="6120713" y="0"/>
                </a:cubicBezTo>
                <a:cubicBezTo>
                  <a:pt x="6115651" y="356620"/>
                  <a:pt x="6002920" y="977503"/>
                  <a:pt x="6120713" y="1692702"/>
                </a:cubicBezTo>
                <a:lnTo>
                  <a:pt x="6120713" y="1692702"/>
                </a:lnTo>
                <a:cubicBezTo>
                  <a:pt x="6096329" y="1912379"/>
                  <a:pt x="6086797" y="2244415"/>
                  <a:pt x="6120713" y="2418146"/>
                </a:cubicBezTo>
                <a:cubicBezTo>
                  <a:pt x="6151577" y="2473877"/>
                  <a:pt x="6128757" y="2840591"/>
                  <a:pt x="6120713" y="2901775"/>
                </a:cubicBezTo>
                <a:cubicBezTo>
                  <a:pt x="5281901" y="2995708"/>
                  <a:pt x="3196724" y="2974273"/>
                  <a:pt x="2550297" y="2901775"/>
                </a:cubicBezTo>
                <a:cubicBezTo>
                  <a:pt x="1577390" y="3733557"/>
                  <a:pt x="1141691" y="4009680"/>
                  <a:pt x="302424" y="4393084"/>
                </a:cubicBezTo>
                <a:cubicBezTo>
                  <a:pt x="565282" y="3716405"/>
                  <a:pt x="627309" y="3608571"/>
                  <a:pt x="1020119" y="2901775"/>
                </a:cubicBezTo>
                <a:cubicBezTo>
                  <a:pt x="667005" y="2855570"/>
                  <a:pt x="354049" y="2966220"/>
                  <a:pt x="0" y="2901775"/>
                </a:cubicBezTo>
                <a:cubicBezTo>
                  <a:pt x="40018" y="2765840"/>
                  <a:pt x="39536" y="2576053"/>
                  <a:pt x="0" y="2418146"/>
                </a:cubicBezTo>
                <a:cubicBezTo>
                  <a:pt x="-47858" y="2270173"/>
                  <a:pt x="-62934" y="1838642"/>
                  <a:pt x="0" y="1692702"/>
                </a:cubicBezTo>
                <a:lnTo>
                  <a:pt x="0" y="1692702"/>
                </a:lnTo>
                <a:cubicBezTo>
                  <a:pt x="-75638" y="1377210"/>
                  <a:pt x="108428" y="795000"/>
                  <a:pt x="0" y="0"/>
                </a:cubicBezTo>
                <a:close/>
              </a:path>
            </a:pathLst>
          </a:custGeom>
          <a:solidFill>
            <a:schemeClr val="bg1"/>
          </a:solidFill>
          <a:ln w="57150">
            <a:solidFill>
              <a:schemeClr val="accent1">
                <a:lumMod val="50000"/>
              </a:schemeClr>
            </a:solidFill>
            <a:extLst>
              <a:ext uri="{C807C97D-BFC1-408E-A445-0C87EB9F89A2}">
                <ask:lineSketchStyleProps xmlns:ask="http://schemas.microsoft.com/office/drawing/2018/sketchyshapes" sd="3056397727">
                  <a:prstGeom prst="wedgeRectCallout">
                    <a:avLst>
                      <a:gd name="adj1" fmla="val -45059"/>
                      <a:gd name="adj2" fmla="val 101393"/>
                    </a:avLst>
                  </a:prstGeom>
                  <ask:type>
                    <ask:lineSketchCurved/>
                  </ask:type>
                </ask:lineSketchStyleProps>
              </a:ext>
            </a:extLst>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9600" b="1" dirty="0">
                <a:solidFill>
                  <a:schemeClr val="tx1"/>
                </a:solidFill>
                <a:latin typeface="Gadugi" panose="020B0502040204020203" pitchFamily="34" charset="0"/>
                <a:ea typeface="Gadugi" panose="020B0502040204020203" pitchFamily="34" charset="0"/>
              </a:rPr>
              <a:t>TIME</a:t>
            </a:r>
          </a:p>
        </p:txBody>
      </p:sp>
      <p:sp>
        <p:nvSpPr>
          <p:cNvPr id="11" name="Rechteck: abgerundete Ecken 10">
            <a:extLst>
              <a:ext uri="{FF2B5EF4-FFF2-40B4-BE49-F238E27FC236}">
                <a16:creationId xmlns:a16="http://schemas.microsoft.com/office/drawing/2014/main" id="{9258D920-347F-BF50-12D1-526C76CE0547}"/>
              </a:ext>
            </a:extLst>
          </p:cNvPr>
          <p:cNvSpPr/>
          <p:nvPr/>
        </p:nvSpPr>
        <p:spPr>
          <a:xfrm rot="21101627">
            <a:off x="1105060" y="777112"/>
            <a:ext cx="1968843" cy="1696995"/>
          </a:xfrm>
          <a:prstGeom prst="roundRect">
            <a:avLst/>
          </a:prstGeom>
          <a:solidFill>
            <a:srgbClr val="00206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9600" dirty="0">
                <a:latin typeface="ADLaM Display" panose="02010000000000000000" pitchFamily="2" charset="0"/>
                <a:ea typeface="ADLaM Display" panose="02010000000000000000" pitchFamily="2" charset="0"/>
                <a:cs typeface="ADLaM Display" panose="02010000000000000000" pitchFamily="2" charset="0"/>
              </a:rPr>
              <a:t>Q</a:t>
            </a:r>
          </a:p>
        </p:txBody>
      </p:sp>
      <p:sp>
        <p:nvSpPr>
          <p:cNvPr id="12" name="Rechteck: abgerundete Ecken 11">
            <a:extLst>
              <a:ext uri="{FF2B5EF4-FFF2-40B4-BE49-F238E27FC236}">
                <a16:creationId xmlns:a16="http://schemas.microsoft.com/office/drawing/2014/main" id="{24E95E0B-68AD-62A3-AD24-8BDFACD3192B}"/>
              </a:ext>
            </a:extLst>
          </p:cNvPr>
          <p:cNvSpPr/>
          <p:nvPr/>
        </p:nvSpPr>
        <p:spPr>
          <a:xfrm rot="291751">
            <a:off x="2772030" y="790834"/>
            <a:ext cx="1968843" cy="1696995"/>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9600" dirty="0">
                <a:latin typeface="ADLaM Display" panose="02010000000000000000" pitchFamily="2" charset="0"/>
                <a:ea typeface="ADLaM Display" panose="02010000000000000000" pitchFamily="2" charset="0"/>
                <a:cs typeface="ADLaM Display" panose="02010000000000000000" pitchFamily="2" charset="0"/>
              </a:rPr>
              <a:t>U</a:t>
            </a:r>
          </a:p>
        </p:txBody>
      </p:sp>
      <p:sp>
        <p:nvSpPr>
          <p:cNvPr id="13" name="Rechteck: abgerundete Ecken 12">
            <a:extLst>
              <a:ext uri="{FF2B5EF4-FFF2-40B4-BE49-F238E27FC236}">
                <a16:creationId xmlns:a16="http://schemas.microsoft.com/office/drawing/2014/main" id="{DEC87712-ED96-C638-1B23-B25332656A41}"/>
              </a:ext>
            </a:extLst>
          </p:cNvPr>
          <p:cNvSpPr/>
          <p:nvPr/>
        </p:nvSpPr>
        <p:spPr>
          <a:xfrm rot="21289205">
            <a:off x="4596709" y="737911"/>
            <a:ext cx="1968843" cy="1696995"/>
          </a:xfrm>
          <a:prstGeom prst="roundRect">
            <a:avLst/>
          </a:prstGeom>
          <a:solidFill>
            <a:schemeClr val="accent1">
              <a:lumMod val="60000"/>
              <a:lumOff val="40000"/>
            </a:schemeClr>
          </a:solidFill>
          <a:ln>
            <a:solidFill>
              <a:schemeClr val="accent1">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9600" dirty="0">
                <a:latin typeface="ADLaM Display" panose="02010000000000000000" pitchFamily="2" charset="0"/>
                <a:ea typeface="ADLaM Display" panose="02010000000000000000" pitchFamily="2" charset="0"/>
                <a:cs typeface="ADLaM Display" panose="02010000000000000000" pitchFamily="2" charset="0"/>
              </a:rPr>
              <a:t>I</a:t>
            </a:r>
          </a:p>
        </p:txBody>
      </p:sp>
      <p:sp>
        <p:nvSpPr>
          <p:cNvPr id="14" name="Rechteck: abgerundete Ecken 13">
            <a:extLst>
              <a:ext uri="{FF2B5EF4-FFF2-40B4-BE49-F238E27FC236}">
                <a16:creationId xmlns:a16="http://schemas.microsoft.com/office/drawing/2014/main" id="{42BC8F7D-B0B9-053B-6E4D-E236CADBDC53}"/>
              </a:ext>
            </a:extLst>
          </p:cNvPr>
          <p:cNvSpPr/>
          <p:nvPr/>
        </p:nvSpPr>
        <p:spPr>
          <a:xfrm rot="345381">
            <a:off x="6333860" y="829689"/>
            <a:ext cx="1968843" cy="1696995"/>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9600" dirty="0">
                <a:latin typeface="ADLaM Display" panose="02010000000000000000" pitchFamily="2" charset="0"/>
                <a:ea typeface="ADLaM Display" panose="02010000000000000000" pitchFamily="2" charset="0"/>
                <a:cs typeface="ADLaM Display" panose="02010000000000000000" pitchFamily="2" charset="0"/>
              </a:rPr>
              <a:t>Z</a:t>
            </a:r>
          </a:p>
        </p:txBody>
      </p:sp>
      <p:pic>
        <p:nvPicPr>
          <p:cNvPr id="2050" name="Picture 2" descr="Digitalisierung Png, Vektoren, Clipart und PSD zum kostenlosen Download |  Pngtree">
            <a:extLst>
              <a:ext uri="{FF2B5EF4-FFF2-40B4-BE49-F238E27FC236}">
                <a16:creationId xmlns:a16="http://schemas.microsoft.com/office/drawing/2014/main" id="{D3B17DDE-4C0C-01C2-EF5F-29332E1E0E07}"/>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8670587" y="3622061"/>
            <a:ext cx="342900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Digitalisierung Png, Vektoren, Clipart und PSD zum kostenlosen Download |  Pngtree">
            <a:extLst>
              <a:ext uri="{FF2B5EF4-FFF2-40B4-BE49-F238E27FC236}">
                <a16:creationId xmlns:a16="http://schemas.microsoft.com/office/drawing/2014/main" id="{343C3C89-098D-8198-1E0A-860693088A25}"/>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a:off x="327120" y="2665364"/>
            <a:ext cx="2503033" cy="2503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04755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p:txBody>
          <a:bodyPr>
            <a:normAutofit/>
          </a:bodyPr>
          <a:lstStyle/>
          <a:p>
            <a:r>
              <a:rPr lang="de-AT" dirty="0"/>
              <a:t>Digitalisierung in der „Produktion“</a:t>
            </a:r>
          </a:p>
        </p:txBody>
      </p:sp>
    </p:spTree>
    <p:extLst>
      <p:ext uri="{BB962C8B-B14F-4D97-AF65-F5344CB8AC3E}">
        <p14:creationId xmlns:p14="http://schemas.microsoft.com/office/powerpoint/2010/main" val="848108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p:txBody>
          <a:bodyPr>
            <a:normAutofit/>
          </a:bodyPr>
          <a:lstStyle/>
          <a:p>
            <a:r>
              <a:rPr lang="de-AT" dirty="0"/>
              <a:t>Digitalisierung im „Verkauf“</a:t>
            </a:r>
          </a:p>
        </p:txBody>
      </p:sp>
    </p:spTree>
    <p:extLst>
      <p:ext uri="{BB962C8B-B14F-4D97-AF65-F5344CB8AC3E}">
        <p14:creationId xmlns:p14="http://schemas.microsoft.com/office/powerpoint/2010/main" val="18593795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p:txBody>
          <a:bodyPr>
            <a:normAutofit/>
          </a:bodyPr>
          <a:lstStyle/>
          <a:p>
            <a:r>
              <a:rPr lang="de-AT" dirty="0"/>
              <a:t>Digitalisierung im „Marketing“</a:t>
            </a:r>
          </a:p>
        </p:txBody>
      </p:sp>
    </p:spTree>
    <p:extLst>
      <p:ext uri="{BB962C8B-B14F-4D97-AF65-F5344CB8AC3E}">
        <p14:creationId xmlns:p14="http://schemas.microsoft.com/office/powerpoint/2010/main" val="394693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5272B4-9A29-BF0D-5B44-32885A53E680}"/>
              </a:ext>
            </a:extLst>
          </p:cNvPr>
          <p:cNvSpPr>
            <a:spLocks noGrp="1"/>
          </p:cNvSpPr>
          <p:nvPr>
            <p:ph type="title"/>
          </p:nvPr>
        </p:nvSpPr>
        <p:spPr/>
        <p:txBody>
          <a:bodyPr>
            <a:normAutofit/>
          </a:bodyPr>
          <a:lstStyle/>
          <a:p>
            <a:r>
              <a:rPr lang="de-AT" dirty="0"/>
              <a:t>Digitalisierung in der „Personalabteilung“</a:t>
            </a:r>
          </a:p>
        </p:txBody>
      </p:sp>
    </p:spTree>
    <p:extLst>
      <p:ext uri="{BB962C8B-B14F-4D97-AF65-F5344CB8AC3E}">
        <p14:creationId xmlns:p14="http://schemas.microsoft.com/office/powerpoint/2010/main" val="35213555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24</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Digitalisierung in Unternehmen</a:t>
            </a:r>
          </a:p>
        </p:txBody>
      </p:sp>
      <p:sp>
        <p:nvSpPr>
          <p:cNvPr id="2" name="Rechteck 1">
            <a:extLst>
              <a:ext uri="{FF2B5EF4-FFF2-40B4-BE49-F238E27FC236}">
                <a16:creationId xmlns:a16="http://schemas.microsoft.com/office/drawing/2014/main" id="{DCA46796-1D5D-EBC7-E977-513077ECBCF8}"/>
              </a:ext>
            </a:extLst>
          </p:cNvPr>
          <p:cNvSpPr/>
          <p:nvPr/>
        </p:nvSpPr>
        <p:spPr>
          <a:xfrm>
            <a:off x="1553075" y="2031740"/>
            <a:ext cx="9311440" cy="1890553"/>
          </a:xfrm>
          <a:custGeom>
            <a:avLst/>
            <a:gdLst>
              <a:gd name="connsiteX0" fmla="*/ 0 w 9311440"/>
              <a:gd name="connsiteY0" fmla="*/ 0 h 1890553"/>
              <a:gd name="connsiteX1" fmla="*/ 385760 w 9311440"/>
              <a:gd name="connsiteY1" fmla="*/ 0 h 1890553"/>
              <a:gd name="connsiteX2" fmla="*/ 1237091 w 9311440"/>
              <a:gd name="connsiteY2" fmla="*/ 0 h 1890553"/>
              <a:gd name="connsiteX3" fmla="*/ 1715965 w 9311440"/>
              <a:gd name="connsiteY3" fmla="*/ 0 h 1890553"/>
              <a:gd name="connsiteX4" fmla="*/ 2474183 w 9311440"/>
              <a:gd name="connsiteY4" fmla="*/ 0 h 1890553"/>
              <a:gd name="connsiteX5" fmla="*/ 3232400 w 9311440"/>
              <a:gd name="connsiteY5" fmla="*/ 0 h 1890553"/>
              <a:gd name="connsiteX6" fmla="*/ 4083732 w 9311440"/>
              <a:gd name="connsiteY6" fmla="*/ 0 h 1890553"/>
              <a:gd name="connsiteX7" fmla="*/ 4562606 w 9311440"/>
              <a:gd name="connsiteY7" fmla="*/ 0 h 1890553"/>
              <a:gd name="connsiteX8" fmla="*/ 5041480 w 9311440"/>
              <a:gd name="connsiteY8" fmla="*/ 0 h 1890553"/>
              <a:gd name="connsiteX9" fmla="*/ 5427239 w 9311440"/>
              <a:gd name="connsiteY9" fmla="*/ 0 h 1890553"/>
              <a:gd name="connsiteX10" fmla="*/ 6092342 w 9311440"/>
              <a:gd name="connsiteY10" fmla="*/ 0 h 1890553"/>
              <a:gd name="connsiteX11" fmla="*/ 6757445 w 9311440"/>
              <a:gd name="connsiteY11" fmla="*/ 0 h 1890553"/>
              <a:gd name="connsiteX12" fmla="*/ 7236319 w 9311440"/>
              <a:gd name="connsiteY12" fmla="*/ 0 h 1890553"/>
              <a:gd name="connsiteX13" fmla="*/ 7715193 w 9311440"/>
              <a:gd name="connsiteY13" fmla="*/ 0 h 1890553"/>
              <a:gd name="connsiteX14" fmla="*/ 8194067 w 9311440"/>
              <a:gd name="connsiteY14" fmla="*/ 0 h 1890553"/>
              <a:gd name="connsiteX15" fmla="*/ 8672941 w 9311440"/>
              <a:gd name="connsiteY15" fmla="*/ 0 h 1890553"/>
              <a:gd name="connsiteX16" fmla="*/ 9311440 w 9311440"/>
              <a:gd name="connsiteY16" fmla="*/ 0 h 1890553"/>
              <a:gd name="connsiteX17" fmla="*/ 9311440 w 9311440"/>
              <a:gd name="connsiteY17" fmla="*/ 611279 h 1890553"/>
              <a:gd name="connsiteX18" fmla="*/ 9311440 w 9311440"/>
              <a:gd name="connsiteY18" fmla="*/ 1222558 h 1890553"/>
              <a:gd name="connsiteX19" fmla="*/ 9311440 w 9311440"/>
              <a:gd name="connsiteY19" fmla="*/ 1890553 h 1890553"/>
              <a:gd name="connsiteX20" fmla="*/ 8832566 w 9311440"/>
              <a:gd name="connsiteY20" fmla="*/ 1890553 h 1890553"/>
              <a:gd name="connsiteX21" fmla="*/ 8167463 w 9311440"/>
              <a:gd name="connsiteY21" fmla="*/ 1890553 h 1890553"/>
              <a:gd name="connsiteX22" fmla="*/ 7409246 w 9311440"/>
              <a:gd name="connsiteY22" fmla="*/ 1890553 h 1890553"/>
              <a:gd name="connsiteX23" fmla="*/ 6744143 w 9311440"/>
              <a:gd name="connsiteY23" fmla="*/ 1890553 h 1890553"/>
              <a:gd name="connsiteX24" fmla="*/ 6079040 w 9311440"/>
              <a:gd name="connsiteY24" fmla="*/ 1890553 h 1890553"/>
              <a:gd name="connsiteX25" fmla="*/ 5507052 w 9311440"/>
              <a:gd name="connsiteY25" fmla="*/ 1890553 h 1890553"/>
              <a:gd name="connsiteX26" fmla="*/ 5121292 w 9311440"/>
              <a:gd name="connsiteY26" fmla="*/ 1890553 h 1890553"/>
              <a:gd name="connsiteX27" fmla="*/ 4456189 w 9311440"/>
              <a:gd name="connsiteY27" fmla="*/ 1890553 h 1890553"/>
              <a:gd name="connsiteX28" fmla="*/ 4070429 w 9311440"/>
              <a:gd name="connsiteY28" fmla="*/ 1890553 h 1890553"/>
              <a:gd name="connsiteX29" fmla="*/ 3684670 w 9311440"/>
              <a:gd name="connsiteY29" fmla="*/ 1890553 h 1890553"/>
              <a:gd name="connsiteX30" fmla="*/ 2833338 w 9311440"/>
              <a:gd name="connsiteY30" fmla="*/ 1890553 h 1890553"/>
              <a:gd name="connsiteX31" fmla="*/ 2261350 w 9311440"/>
              <a:gd name="connsiteY31" fmla="*/ 1890553 h 1890553"/>
              <a:gd name="connsiteX32" fmla="*/ 1410018 w 9311440"/>
              <a:gd name="connsiteY32" fmla="*/ 1890553 h 1890553"/>
              <a:gd name="connsiteX33" fmla="*/ 1024258 w 9311440"/>
              <a:gd name="connsiteY33" fmla="*/ 1890553 h 1890553"/>
              <a:gd name="connsiteX34" fmla="*/ 0 w 9311440"/>
              <a:gd name="connsiteY34" fmla="*/ 1890553 h 1890553"/>
              <a:gd name="connsiteX35" fmla="*/ 0 w 9311440"/>
              <a:gd name="connsiteY35" fmla="*/ 1222558 h 1890553"/>
              <a:gd name="connsiteX36" fmla="*/ 0 w 9311440"/>
              <a:gd name="connsiteY36" fmla="*/ 630184 h 1890553"/>
              <a:gd name="connsiteX37" fmla="*/ 0 w 9311440"/>
              <a:gd name="connsiteY37" fmla="*/ 0 h 1890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9311440" h="1890553" fill="none" extrusionOk="0">
                <a:moveTo>
                  <a:pt x="0" y="0"/>
                </a:moveTo>
                <a:cubicBezTo>
                  <a:pt x="174771" y="-17716"/>
                  <a:pt x="285343" y="-694"/>
                  <a:pt x="385760" y="0"/>
                </a:cubicBezTo>
                <a:cubicBezTo>
                  <a:pt x="486177" y="694"/>
                  <a:pt x="898492" y="-29483"/>
                  <a:pt x="1237091" y="0"/>
                </a:cubicBezTo>
                <a:cubicBezTo>
                  <a:pt x="1575690" y="29483"/>
                  <a:pt x="1507217" y="15046"/>
                  <a:pt x="1715965" y="0"/>
                </a:cubicBezTo>
                <a:cubicBezTo>
                  <a:pt x="1924713" y="-15046"/>
                  <a:pt x="2183636" y="31628"/>
                  <a:pt x="2474183" y="0"/>
                </a:cubicBezTo>
                <a:cubicBezTo>
                  <a:pt x="2764730" y="-31628"/>
                  <a:pt x="2995476" y="10748"/>
                  <a:pt x="3232400" y="0"/>
                </a:cubicBezTo>
                <a:cubicBezTo>
                  <a:pt x="3469324" y="-10748"/>
                  <a:pt x="3686951" y="32893"/>
                  <a:pt x="4083732" y="0"/>
                </a:cubicBezTo>
                <a:cubicBezTo>
                  <a:pt x="4480513" y="-32893"/>
                  <a:pt x="4420915" y="-6445"/>
                  <a:pt x="4562606" y="0"/>
                </a:cubicBezTo>
                <a:cubicBezTo>
                  <a:pt x="4704297" y="6445"/>
                  <a:pt x="4802468" y="14887"/>
                  <a:pt x="5041480" y="0"/>
                </a:cubicBezTo>
                <a:cubicBezTo>
                  <a:pt x="5280492" y="-14887"/>
                  <a:pt x="5253143" y="-3112"/>
                  <a:pt x="5427239" y="0"/>
                </a:cubicBezTo>
                <a:cubicBezTo>
                  <a:pt x="5601335" y="3112"/>
                  <a:pt x="5872802" y="6510"/>
                  <a:pt x="6092342" y="0"/>
                </a:cubicBezTo>
                <a:cubicBezTo>
                  <a:pt x="6311882" y="-6510"/>
                  <a:pt x="6577429" y="23802"/>
                  <a:pt x="6757445" y="0"/>
                </a:cubicBezTo>
                <a:cubicBezTo>
                  <a:pt x="6937461" y="-23802"/>
                  <a:pt x="7070267" y="-5850"/>
                  <a:pt x="7236319" y="0"/>
                </a:cubicBezTo>
                <a:cubicBezTo>
                  <a:pt x="7402371" y="5850"/>
                  <a:pt x="7610020" y="1055"/>
                  <a:pt x="7715193" y="0"/>
                </a:cubicBezTo>
                <a:cubicBezTo>
                  <a:pt x="7820366" y="-1055"/>
                  <a:pt x="8057831" y="-23360"/>
                  <a:pt x="8194067" y="0"/>
                </a:cubicBezTo>
                <a:cubicBezTo>
                  <a:pt x="8330303" y="23360"/>
                  <a:pt x="8494703" y="-15135"/>
                  <a:pt x="8672941" y="0"/>
                </a:cubicBezTo>
                <a:cubicBezTo>
                  <a:pt x="8851179" y="15135"/>
                  <a:pt x="9070076" y="-230"/>
                  <a:pt x="9311440" y="0"/>
                </a:cubicBezTo>
                <a:cubicBezTo>
                  <a:pt x="9292398" y="195048"/>
                  <a:pt x="9295100" y="354880"/>
                  <a:pt x="9311440" y="611279"/>
                </a:cubicBezTo>
                <a:cubicBezTo>
                  <a:pt x="9327780" y="867678"/>
                  <a:pt x="9305024" y="1015660"/>
                  <a:pt x="9311440" y="1222558"/>
                </a:cubicBezTo>
                <a:cubicBezTo>
                  <a:pt x="9317856" y="1429456"/>
                  <a:pt x="9293593" y="1637698"/>
                  <a:pt x="9311440" y="1890553"/>
                </a:cubicBezTo>
                <a:cubicBezTo>
                  <a:pt x="9080384" y="1906037"/>
                  <a:pt x="8965582" y="1869343"/>
                  <a:pt x="8832566" y="1890553"/>
                </a:cubicBezTo>
                <a:cubicBezTo>
                  <a:pt x="8699550" y="1911763"/>
                  <a:pt x="8328814" y="1911369"/>
                  <a:pt x="8167463" y="1890553"/>
                </a:cubicBezTo>
                <a:cubicBezTo>
                  <a:pt x="8006112" y="1869737"/>
                  <a:pt x="7619571" y="1887266"/>
                  <a:pt x="7409246" y="1890553"/>
                </a:cubicBezTo>
                <a:cubicBezTo>
                  <a:pt x="7198921" y="1893840"/>
                  <a:pt x="6910559" y="1895599"/>
                  <a:pt x="6744143" y="1890553"/>
                </a:cubicBezTo>
                <a:cubicBezTo>
                  <a:pt x="6577727" y="1885507"/>
                  <a:pt x="6257148" y="1859792"/>
                  <a:pt x="6079040" y="1890553"/>
                </a:cubicBezTo>
                <a:cubicBezTo>
                  <a:pt x="5900932" y="1921314"/>
                  <a:pt x="5640491" y="1898047"/>
                  <a:pt x="5507052" y="1890553"/>
                </a:cubicBezTo>
                <a:cubicBezTo>
                  <a:pt x="5373613" y="1883059"/>
                  <a:pt x="5207418" y="1907752"/>
                  <a:pt x="5121292" y="1890553"/>
                </a:cubicBezTo>
                <a:cubicBezTo>
                  <a:pt x="5035166" y="1873354"/>
                  <a:pt x="4608390" y="1884589"/>
                  <a:pt x="4456189" y="1890553"/>
                </a:cubicBezTo>
                <a:cubicBezTo>
                  <a:pt x="4303988" y="1896517"/>
                  <a:pt x="4179541" y="1905305"/>
                  <a:pt x="4070429" y="1890553"/>
                </a:cubicBezTo>
                <a:cubicBezTo>
                  <a:pt x="3961317" y="1875801"/>
                  <a:pt x="3766352" y="1891892"/>
                  <a:pt x="3684670" y="1890553"/>
                </a:cubicBezTo>
                <a:cubicBezTo>
                  <a:pt x="3602988" y="1889214"/>
                  <a:pt x="3167104" y="1893547"/>
                  <a:pt x="2833338" y="1890553"/>
                </a:cubicBezTo>
                <a:cubicBezTo>
                  <a:pt x="2499572" y="1887559"/>
                  <a:pt x="2524942" y="1916684"/>
                  <a:pt x="2261350" y="1890553"/>
                </a:cubicBezTo>
                <a:cubicBezTo>
                  <a:pt x="1997758" y="1864422"/>
                  <a:pt x="1646475" y="1911910"/>
                  <a:pt x="1410018" y="1890553"/>
                </a:cubicBezTo>
                <a:cubicBezTo>
                  <a:pt x="1173561" y="1869196"/>
                  <a:pt x="1215644" y="1891562"/>
                  <a:pt x="1024258" y="1890553"/>
                </a:cubicBezTo>
                <a:cubicBezTo>
                  <a:pt x="832872" y="1889544"/>
                  <a:pt x="446318" y="1892509"/>
                  <a:pt x="0" y="1890553"/>
                </a:cubicBezTo>
                <a:cubicBezTo>
                  <a:pt x="-7756" y="1702927"/>
                  <a:pt x="18106" y="1388405"/>
                  <a:pt x="0" y="1222558"/>
                </a:cubicBezTo>
                <a:cubicBezTo>
                  <a:pt x="-18106" y="1056712"/>
                  <a:pt x="-2127" y="858483"/>
                  <a:pt x="0" y="630184"/>
                </a:cubicBezTo>
                <a:cubicBezTo>
                  <a:pt x="2127" y="401885"/>
                  <a:pt x="16378" y="150214"/>
                  <a:pt x="0" y="0"/>
                </a:cubicBezTo>
                <a:close/>
              </a:path>
              <a:path w="9311440" h="1890553" stroke="0" extrusionOk="0">
                <a:moveTo>
                  <a:pt x="0" y="0"/>
                </a:moveTo>
                <a:cubicBezTo>
                  <a:pt x="308790" y="15992"/>
                  <a:pt x="506061" y="-12874"/>
                  <a:pt x="758217" y="0"/>
                </a:cubicBezTo>
                <a:cubicBezTo>
                  <a:pt x="1010373" y="12874"/>
                  <a:pt x="1240233" y="25978"/>
                  <a:pt x="1609549" y="0"/>
                </a:cubicBezTo>
                <a:cubicBezTo>
                  <a:pt x="1978865" y="-25978"/>
                  <a:pt x="1915318" y="-19477"/>
                  <a:pt x="2181537" y="0"/>
                </a:cubicBezTo>
                <a:cubicBezTo>
                  <a:pt x="2447756" y="19477"/>
                  <a:pt x="2526660" y="-27122"/>
                  <a:pt x="2846640" y="0"/>
                </a:cubicBezTo>
                <a:cubicBezTo>
                  <a:pt x="3166620" y="27122"/>
                  <a:pt x="3383572" y="26013"/>
                  <a:pt x="3697972" y="0"/>
                </a:cubicBezTo>
                <a:cubicBezTo>
                  <a:pt x="4012372" y="-26013"/>
                  <a:pt x="4110517" y="28821"/>
                  <a:pt x="4456189" y="0"/>
                </a:cubicBezTo>
                <a:cubicBezTo>
                  <a:pt x="4801861" y="-28821"/>
                  <a:pt x="4734882" y="-3044"/>
                  <a:pt x="4935063" y="0"/>
                </a:cubicBezTo>
                <a:cubicBezTo>
                  <a:pt x="5135244" y="3044"/>
                  <a:pt x="5347504" y="9756"/>
                  <a:pt x="5600166" y="0"/>
                </a:cubicBezTo>
                <a:cubicBezTo>
                  <a:pt x="5852828" y="-9756"/>
                  <a:pt x="5801881" y="16744"/>
                  <a:pt x="5985926" y="0"/>
                </a:cubicBezTo>
                <a:cubicBezTo>
                  <a:pt x="6169971" y="-16744"/>
                  <a:pt x="6279073" y="1303"/>
                  <a:pt x="6464800" y="0"/>
                </a:cubicBezTo>
                <a:cubicBezTo>
                  <a:pt x="6650527" y="-1303"/>
                  <a:pt x="6922706" y="-26682"/>
                  <a:pt x="7223017" y="0"/>
                </a:cubicBezTo>
                <a:cubicBezTo>
                  <a:pt x="7523328" y="26682"/>
                  <a:pt x="7540692" y="1447"/>
                  <a:pt x="7795005" y="0"/>
                </a:cubicBezTo>
                <a:cubicBezTo>
                  <a:pt x="8049318" y="-1447"/>
                  <a:pt x="8082531" y="6965"/>
                  <a:pt x="8180765" y="0"/>
                </a:cubicBezTo>
                <a:cubicBezTo>
                  <a:pt x="8278999" y="-6965"/>
                  <a:pt x="9084063" y="24880"/>
                  <a:pt x="9311440" y="0"/>
                </a:cubicBezTo>
                <a:cubicBezTo>
                  <a:pt x="9336084" y="239897"/>
                  <a:pt x="9314669" y="461766"/>
                  <a:pt x="9311440" y="592373"/>
                </a:cubicBezTo>
                <a:cubicBezTo>
                  <a:pt x="9308211" y="722980"/>
                  <a:pt x="9313015" y="993008"/>
                  <a:pt x="9311440" y="1203652"/>
                </a:cubicBezTo>
                <a:cubicBezTo>
                  <a:pt x="9309865" y="1414296"/>
                  <a:pt x="9320438" y="1681858"/>
                  <a:pt x="9311440" y="1890553"/>
                </a:cubicBezTo>
                <a:cubicBezTo>
                  <a:pt x="9209443" y="1907337"/>
                  <a:pt x="9003608" y="1887489"/>
                  <a:pt x="8925680" y="1890553"/>
                </a:cubicBezTo>
                <a:cubicBezTo>
                  <a:pt x="8847752" y="1893617"/>
                  <a:pt x="8379551" y="1871197"/>
                  <a:pt x="8074349" y="1890553"/>
                </a:cubicBezTo>
                <a:cubicBezTo>
                  <a:pt x="7769147" y="1909909"/>
                  <a:pt x="7807692" y="1876627"/>
                  <a:pt x="7688589" y="1890553"/>
                </a:cubicBezTo>
                <a:cubicBezTo>
                  <a:pt x="7569486" y="1904479"/>
                  <a:pt x="7451890" y="1897519"/>
                  <a:pt x="7302829" y="1890553"/>
                </a:cubicBezTo>
                <a:cubicBezTo>
                  <a:pt x="7153768" y="1883587"/>
                  <a:pt x="7109766" y="1877936"/>
                  <a:pt x="6917070" y="1890553"/>
                </a:cubicBezTo>
                <a:cubicBezTo>
                  <a:pt x="6724374" y="1903170"/>
                  <a:pt x="6333535" y="1891853"/>
                  <a:pt x="6158852" y="1890553"/>
                </a:cubicBezTo>
                <a:cubicBezTo>
                  <a:pt x="5984169" y="1889253"/>
                  <a:pt x="5566500" y="1884881"/>
                  <a:pt x="5400635" y="1890553"/>
                </a:cubicBezTo>
                <a:cubicBezTo>
                  <a:pt x="5234770" y="1896225"/>
                  <a:pt x="4760518" y="1848722"/>
                  <a:pt x="4549304" y="1890553"/>
                </a:cubicBezTo>
                <a:cubicBezTo>
                  <a:pt x="4338090" y="1932384"/>
                  <a:pt x="4020661" y="1917975"/>
                  <a:pt x="3884201" y="1890553"/>
                </a:cubicBezTo>
                <a:cubicBezTo>
                  <a:pt x="3747741" y="1863131"/>
                  <a:pt x="3601776" y="1881672"/>
                  <a:pt x="3498441" y="1890553"/>
                </a:cubicBezTo>
                <a:cubicBezTo>
                  <a:pt x="3395106" y="1899434"/>
                  <a:pt x="3035614" y="1880361"/>
                  <a:pt x="2740224" y="1890553"/>
                </a:cubicBezTo>
                <a:cubicBezTo>
                  <a:pt x="2444834" y="1900745"/>
                  <a:pt x="2448556" y="1878078"/>
                  <a:pt x="2261350" y="1890553"/>
                </a:cubicBezTo>
                <a:cubicBezTo>
                  <a:pt x="2074144" y="1903028"/>
                  <a:pt x="1581978" y="1886836"/>
                  <a:pt x="1410018" y="1890553"/>
                </a:cubicBezTo>
                <a:cubicBezTo>
                  <a:pt x="1238058" y="1894270"/>
                  <a:pt x="320947" y="1924759"/>
                  <a:pt x="0" y="1890553"/>
                </a:cubicBezTo>
                <a:cubicBezTo>
                  <a:pt x="-4284" y="1659927"/>
                  <a:pt x="-22492" y="1457802"/>
                  <a:pt x="0" y="1222558"/>
                </a:cubicBezTo>
                <a:cubicBezTo>
                  <a:pt x="22492" y="987314"/>
                  <a:pt x="-29834" y="787969"/>
                  <a:pt x="0" y="611279"/>
                </a:cubicBezTo>
                <a:cubicBezTo>
                  <a:pt x="29834" y="434589"/>
                  <a:pt x="-23599" y="240735"/>
                  <a:pt x="0" y="0"/>
                </a:cubicBezTo>
                <a:close/>
              </a:path>
            </a:pathLst>
          </a:custGeom>
          <a:solidFill>
            <a:schemeClr val="accent6">
              <a:lumMod val="40000"/>
              <a:lumOff val="60000"/>
            </a:schemeClr>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ysClr val="windowText" lastClr="000000"/>
                </a:solidFill>
              </a:rPr>
              <a:t>Welche Chancen ergeben sich durch die Digitalisierung? </a:t>
            </a:r>
          </a:p>
        </p:txBody>
      </p:sp>
      <p:pic>
        <p:nvPicPr>
          <p:cNvPr id="5" name="Grafik 4" descr="Post-it-Notizen mit einfarbiger Füllung">
            <a:extLst>
              <a:ext uri="{FF2B5EF4-FFF2-40B4-BE49-F238E27FC236}">
                <a16:creationId xmlns:a16="http://schemas.microsoft.com/office/drawing/2014/main" id="{706CC39E-4C6D-B2E9-E2E7-E5053C183D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139988" y="3138068"/>
            <a:ext cx="2001253" cy="2001253"/>
          </a:xfrm>
          <a:prstGeom prst="rect">
            <a:avLst/>
          </a:prstGeom>
        </p:spPr>
      </p:pic>
      <p:sp>
        <p:nvSpPr>
          <p:cNvPr id="7" name="Textfeld 6">
            <a:extLst>
              <a:ext uri="{FF2B5EF4-FFF2-40B4-BE49-F238E27FC236}">
                <a16:creationId xmlns:a16="http://schemas.microsoft.com/office/drawing/2014/main" id="{BDB3D30B-1CF2-E2AB-A679-577CF89B2D87}"/>
              </a:ext>
            </a:extLst>
          </p:cNvPr>
          <p:cNvSpPr txBox="1"/>
          <p:nvPr/>
        </p:nvSpPr>
        <p:spPr>
          <a:xfrm>
            <a:off x="1553075" y="4263345"/>
            <a:ext cx="7130714" cy="1384995"/>
          </a:xfrm>
          <a:prstGeom prst="rect">
            <a:avLst/>
          </a:prstGeom>
          <a:noFill/>
        </p:spPr>
        <p:txBody>
          <a:bodyPr wrap="square" rtlCol="0">
            <a:spAutoFit/>
          </a:bodyPr>
          <a:lstStyle/>
          <a:p>
            <a:pPr marL="342900" indent="-342900">
              <a:buClr>
                <a:srgbClr val="A9D18E"/>
              </a:buClr>
              <a:buFont typeface="Arial" panose="020B0604020202020204" pitchFamily="34" charset="0"/>
              <a:buChar char="•"/>
            </a:pPr>
            <a:r>
              <a:rPr lang="de-DE" sz="2800" dirty="0"/>
              <a:t>Diskutiert die Frage in eurer Gruppe.</a:t>
            </a:r>
          </a:p>
          <a:p>
            <a:pPr marL="342900" indent="-342900">
              <a:buClr>
                <a:srgbClr val="A9D18E"/>
              </a:buClr>
              <a:buFont typeface="Arial" panose="020B0604020202020204" pitchFamily="34" charset="0"/>
              <a:buChar char="•"/>
            </a:pPr>
            <a:r>
              <a:rPr lang="de-DE" sz="2800" dirty="0"/>
              <a:t>Notiert eure Ideen auf den grünen Post-</a:t>
            </a:r>
            <a:r>
              <a:rPr lang="de-DE" sz="2800" dirty="0" err="1"/>
              <a:t>its</a:t>
            </a:r>
            <a:r>
              <a:rPr lang="de-DE" sz="2800" dirty="0"/>
              <a:t>.</a:t>
            </a:r>
          </a:p>
          <a:p>
            <a:pPr marL="342900" indent="-342900">
              <a:buClr>
                <a:srgbClr val="A9D18E"/>
              </a:buClr>
              <a:buFont typeface="Arial" panose="020B0604020202020204" pitchFamily="34" charset="0"/>
              <a:buChar char="•"/>
            </a:pPr>
            <a:r>
              <a:rPr lang="de-DE" sz="2800" dirty="0"/>
              <a:t>Klebt eure Ideen an die Tafel.</a:t>
            </a:r>
          </a:p>
        </p:txBody>
      </p:sp>
      <p:sp>
        <p:nvSpPr>
          <p:cNvPr id="8" name="Rechteck 7">
            <a:extLst>
              <a:ext uri="{FF2B5EF4-FFF2-40B4-BE49-F238E27FC236}">
                <a16:creationId xmlns:a16="http://schemas.microsoft.com/office/drawing/2014/main" id="{4C42501D-F745-2850-0062-3EFA98265AE8}"/>
              </a:ext>
            </a:extLst>
          </p:cNvPr>
          <p:cNvSpPr/>
          <p:nvPr/>
        </p:nvSpPr>
        <p:spPr>
          <a:xfrm>
            <a:off x="10119560" y="3378819"/>
            <a:ext cx="519365" cy="493293"/>
          </a:xfrm>
          <a:prstGeom prst="rect">
            <a:avLst/>
          </a:prstGeom>
          <a:solidFill>
            <a:schemeClr val="bg1"/>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914394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25</a:t>
            </a:fld>
            <a:endParaRPr lang="de-AT"/>
          </a:p>
        </p:txBody>
      </p:sp>
      <p:sp>
        <p:nvSpPr>
          <p:cNvPr id="6" name="Titel 5">
            <a:extLst>
              <a:ext uri="{FF2B5EF4-FFF2-40B4-BE49-F238E27FC236}">
                <a16:creationId xmlns:a16="http://schemas.microsoft.com/office/drawing/2014/main" id="{62A5F3AC-03A6-47DC-BDFF-155922F6D861}"/>
              </a:ext>
            </a:extLst>
          </p:cNvPr>
          <p:cNvSpPr>
            <a:spLocks noGrp="1"/>
          </p:cNvSpPr>
          <p:nvPr>
            <p:ph type="title"/>
          </p:nvPr>
        </p:nvSpPr>
        <p:spPr/>
        <p:txBody>
          <a:bodyPr/>
          <a:lstStyle/>
          <a:p>
            <a:r>
              <a:rPr lang="de-DE" dirty="0"/>
              <a:t>Digitalisierung in Unternehmen</a:t>
            </a:r>
          </a:p>
        </p:txBody>
      </p:sp>
      <p:sp>
        <p:nvSpPr>
          <p:cNvPr id="2" name="Rechteck 1">
            <a:extLst>
              <a:ext uri="{FF2B5EF4-FFF2-40B4-BE49-F238E27FC236}">
                <a16:creationId xmlns:a16="http://schemas.microsoft.com/office/drawing/2014/main" id="{DCA46796-1D5D-EBC7-E977-513077ECBCF8}"/>
              </a:ext>
            </a:extLst>
          </p:cNvPr>
          <p:cNvSpPr/>
          <p:nvPr/>
        </p:nvSpPr>
        <p:spPr>
          <a:xfrm>
            <a:off x="1553075" y="2031740"/>
            <a:ext cx="9311440" cy="1890553"/>
          </a:xfrm>
          <a:custGeom>
            <a:avLst/>
            <a:gdLst>
              <a:gd name="connsiteX0" fmla="*/ 0 w 9311440"/>
              <a:gd name="connsiteY0" fmla="*/ 0 h 1890553"/>
              <a:gd name="connsiteX1" fmla="*/ 385760 w 9311440"/>
              <a:gd name="connsiteY1" fmla="*/ 0 h 1890553"/>
              <a:gd name="connsiteX2" fmla="*/ 1237091 w 9311440"/>
              <a:gd name="connsiteY2" fmla="*/ 0 h 1890553"/>
              <a:gd name="connsiteX3" fmla="*/ 1715965 w 9311440"/>
              <a:gd name="connsiteY3" fmla="*/ 0 h 1890553"/>
              <a:gd name="connsiteX4" fmla="*/ 2474183 w 9311440"/>
              <a:gd name="connsiteY4" fmla="*/ 0 h 1890553"/>
              <a:gd name="connsiteX5" fmla="*/ 3232400 w 9311440"/>
              <a:gd name="connsiteY5" fmla="*/ 0 h 1890553"/>
              <a:gd name="connsiteX6" fmla="*/ 4083732 w 9311440"/>
              <a:gd name="connsiteY6" fmla="*/ 0 h 1890553"/>
              <a:gd name="connsiteX7" fmla="*/ 4562606 w 9311440"/>
              <a:gd name="connsiteY7" fmla="*/ 0 h 1890553"/>
              <a:gd name="connsiteX8" fmla="*/ 5041480 w 9311440"/>
              <a:gd name="connsiteY8" fmla="*/ 0 h 1890553"/>
              <a:gd name="connsiteX9" fmla="*/ 5427239 w 9311440"/>
              <a:gd name="connsiteY9" fmla="*/ 0 h 1890553"/>
              <a:gd name="connsiteX10" fmla="*/ 6092342 w 9311440"/>
              <a:gd name="connsiteY10" fmla="*/ 0 h 1890553"/>
              <a:gd name="connsiteX11" fmla="*/ 6757445 w 9311440"/>
              <a:gd name="connsiteY11" fmla="*/ 0 h 1890553"/>
              <a:gd name="connsiteX12" fmla="*/ 7236319 w 9311440"/>
              <a:gd name="connsiteY12" fmla="*/ 0 h 1890553"/>
              <a:gd name="connsiteX13" fmla="*/ 7715193 w 9311440"/>
              <a:gd name="connsiteY13" fmla="*/ 0 h 1890553"/>
              <a:gd name="connsiteX14" fmla="*/ 8194067 w 9311440"/>
              <a:gd name="connsiteY14" fmla="*/ 0 h 1890553"/>
              <a:gd name="connsiteX15" fmla="*/ 8672941 w 9311440"/>
              <a:gd name="connsiteY15" fmla="*/ 0 h 1890553"/>
              <a:gd name="connsiteX16" fmla="*/ 9311440 w 9311440"/>
              <a:gd name="connsiteY16" fmla="*/ 0 h 1890553"/>
              <a:gd name="connsiteX17" fmla="*/ 9311440 w 9311440"/>
              <a:gd name="connsiteY17" fmla="*/ 611279 h 1890553"/>
              <a:gd name="connsiteX18" fmla="*/ 9311440 w 9311440"/>
              <a:gd name="connsiteY18" fmla="*/ 1222558 h 1890553"/>
              <a:gd name="connsiteX19" fmla="*/ 9311440 w 9311440"/>
              <a:gd name="connsiteY19" fmla="*/ 1890553 h 1890553"/>
              <a:gd name="connsiteX20" fmla="*/ 8832566 w 9311440"/>
              <a:gd name="connsiteY20" fmla="*/ 1890553 h 1890553"/>
              <a:gd name="connsiteX21" fmla="*/ 8167463 w 9311440"/>
              <a:gd name="connsiteY21" fmla="*/ 1890553 h 1890553"/>
              <a:gd name="connsiteX22" fmla="*/ 7409246 w 9311440"/>
              <a:gd name="connsiteY22" fmla="*/ 1890553 h 1890553"/>
              <a:gd name="connsiteX23" fmla="*/ 6744143 w 9311440"/>
              <a:gd name="connsiteY23" fmla="*/ 1890553 h 1890553"/>
              <a:gd name="connsiteX24" fmla="*/ 6079040 w 9311440"/>
              <a:gd name="connsiteY24" fmla="*/ 1890553 h 1890553"/>
              <a:gd name="connsiteX25" fmla="*/ 5507052 w 9311440"/>
              <a:gd name="connsiteY25" fmla="*/ 1890553 h 1890553"/>
              <a:gd name="connsiteX26" fmla="*/ 5121292 w 9311440"/>
              <a:gd name="connsiteY26" fmla="*/ 1890553 h 1890553"/>
              <a:gd name="connsiteX27" fmla="*/ 4456189 w 9311440"/>
              <a:gd name="connsiteY27" fmla="*/ 1890553 h 1890553"/>
              <a:gd name="connsiteX28" fmla="*/ 4070429 w 9311440"/>
              <a:gd name="connsiteY28" fmla="*/ 1890553 h 1890553"/>
              <a:gd name="connsiteX29" fmla="*/ 3684670 w 9311440"/>
              <a:gd name="connsiteY29" fmla="*/ 1890553 h 1890553"/>
              <a:gd name="connsiteX30" fmla="*/ 2833338 w 9311440"/>
              <a:gd name="connsiteY30" fmla="*/ 1890553 h 1890553"/>
              <a:gd name="connsiteX31" fmla="*/ 2261350 w 9311440"/>
              <a:gd name="connsiteY31" fmla="*/ 1890553 h 1890553"/>
              <a:gd name="connsiteX32" fmla="*/ 1410018 w 9311440"/>
              <a:gd name="connsiteY32" fmla="*/ 1890553 h 1890553"/>
              <a:gd name="connsiteX33" fmla="*/ 1024258 w 9311440"/>
              <a:gd name="connsiteY33" fmla="*/ 1890553 h 1890553"/>
              <a:gd name="connsiteX34" fmla="*/ 0 w 9311440"/>
              <a:gd name="connsiteY34" fmla="*/ 1890553 h 1890553"/>
              <a:gd name="connsiteX35" fmla="*/ 0 w 9311440"/>
              <a:gd name="connsiteY35" fmla="*/ 1222558 h 1890553"/>
              <a:gd name="connsiteX36" fmla="*/ 0 w 9311440"/>
              <a:gd name="connsiteY36" fmla="*/ 630184 h 1890553"/>
              <a:gd name="connsiteX37" fmla="*/ 0 w 9311440"/>
              <a:gd name="connsiteY37" fmla="*/ 0 h 1890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9311440" h="1890553" fill="none" extrusionOk="0">
                <a:moveTo>
                  <a:pt x="0" y="0"/>
                </a:moveTo>
                <a:cubicBezTo>
                  <a:pt x="174771" y="-17716"/>
                  <a:pt x="285343" y="-694"/>
                  <a:pt x="385760" y="0"/>
                </a:cubicBezTo>
                <a:cubicBezTo>
                  <a:pt x="486177" y="694"/>
                  <a:pt x="898492" y="-29483"/>
                  <a:pt x="1237091" y="0"/>
                </a:cubicBezTo>
                <a:cubicBezTo>
                  <a:pt x="1575690" y="29483"/>
                  <a:pt x="1507217" y="15046"/>
                  <a:pt x="1715965" y="0"/>
                </a:cubicBezTo>
                <a:cubicBezTo>
                  <a:pt x="1924713" y="-15046"/>
                  <a:pt x="2183636" y="31628"/>
                  <a:pt x="2474183" y="0"/>
                </a:cubicBezTo>
                <a:cubicBezTo>
                  <a:pt x="2764730" y="-31628"/>
                  <a:pt x="2995476" y="10748"/>
                  <a:pt x="3232400" y="0"/>
                </a:cubicBezTo>
                <a:cubicBezTo>
                  <a:pt x="3469324" y="-10748"/>
                  <a:pt x="3686951" y="32893"/>
                  <a:pt x="4083732" y="0"/>
                </a:cubicBezTo>
                <a:cubicBezTo>
                  <a:pt x="4480513" y="-32893"/>
                  <a:pt x="4420915" y="-6445"/>
                  <a:pt x="4562606" y="0"/>
                </a:cubicBezTo>
                <a:cubicBezTo>
                  <a:pt x="4704297" y="6445"/>
                  <a:pt x="4802468" y="14887"/>
                  <a:pt x="5041480" y="0"/>
                </a:cubicBezTo>
                <a:cubicBezTo>
                  <a:pt x="5280492" y="-14887"/>
                  <a:pt x="5253143" y="-3112"/>
                  <a:pt x="5427239" y="0"/>
                </a:cubicBezTo>
                <a:cubicBezTo>
                  <a:pt x="5601335" y="3112"/>
                  <a:pt x="5872802" y="6510"/>
                  <a:pt x="6092342" y="0"/>
                </a:cubicBezTo>
                <a:cubicBezTo>
                  <a:pt x="6311882" y="-6510"/>
                  <a:pt x="6577429" y="23802"/>
                  <a:pt x="6757445" y="0"/>
                </a:cubicBezTo>
                <a:cubicBezTo>
                  <a:pt x="6937461" y="-23802"/>
                  <a:pt x="7070267" y="-5850"/>
                  <a:pt x="7236319" y="0"/>
                </a:cubicBezTo>
                <a:cubicBezTo>
                  <a:pt x="7402371" y="5850"/>
                  <a:pt x="7610020" y="1055"/>
                  <a:pt x="7715193" y="0"/>
                </a:cubicBezTo>
                <a:cubicBezTo>
                  <a:pt x="7820366" y="-1055"/>
                  <a:pt x="8057831" y="-23360"/>
                  <a:pt x="8194067" y="0"/>
                </a:cubicBezTo>
                <a:cubicBezTo>
                  <a:pt x="8330303" y="23360"/>
                  <a:pt x="8494703" y="-15135"/>
                  <a:pt x="8672941" y="0"/>
                </a:cubicBezTo>
                <a:cubicBezTo>
                  <a:pt x="8851179" y="15135"/>
                  <a:pt x="9070076" y="-230"/>
                  <a:pt x="9311440" y="0"/>
                </a:cubicBezTo>
                <a:cubicBezTo>
                  <a:pt x="9292398" y="195048"/>
                  <a:pt x="9295100" y="354880"/>
                  <a:pt x="9311440" y="611279"/>
                </a:cubicBezTo>
                <a:cubicBezTo>
                  <a:pt x="9327780" y="867678"/>
                  <a:pt x="9305024" y="1015660"/>
                  <a:pt x="9311440" y="1222558"/>
                </a:cubicBezTo>
                <a:cubicBezTo>
                  <a:pt x="9317856" y="1429456"/>
                  <a:pt x="9293593" y="1637698"/>
                  <a:pt x="9311440" y="1890553"/>
                </a:cubicBezTo>
                <a:cubicBezTo>
                  <a:pt x="9080384" y="1906037"/>
                  <a:pt x="8965582" y="1869343"/>
                  <a:pt x="8832566" y="1890553"/>
                </a:cubicBezTo>
                <a:cubicBezTo>
                  <a:pt x="8699550" y="1911763"/>
                  <a:pt x="8328814" y="1911369"/>
                  <a:pt x="8167463" y="1890553"/>
                </a:cubicBezTo>
                <a:cubicBezTo>
                  <a:pt x="8006112" y="1869737"/>
                  <a:pt x="7619571" y="1887266"/>
                  <a:pt x="7409246" y="1890553"/>
                </a:cubicBezTo>
                <a:cubicBezTo>
                  <a:pt x="7198921" y="1893840"/>
                  <a:pt x="6910559" y="1895599"/>
                  <a:pt x="6744143" y="1890553"/>
                </a:cubicBezTo>
                <a:cubicBezTo>
                  <a:pt x="6577727" y="1885507"/>
                  <a:pt x="6257148" y="1859792"/>
                  <a:pt x="6079040" y="1890553"/>
                </a:cubicBezTo>
                <a:cubicBezTo>
                  <a:pt x="5900932" y="1921314"/>
                  <a:pt x="5640491" y="1898047"/>
                  <a:pt x="5507052" y="1890553"/>
                </a:cubicBezTo>
                <a:cubicBezTo>
                  <a:pt x="5373613" y="1883059"/>
                  <a:pt x="5207418" y="1907752"/>
                  <a:pt x="5121292" y="1890553"/>
                </a:cubicBezTo>
                <a:cubicBezTo>
                  <a:pt x="5035166" y="1873354"/>
                  <a:pt x="4608390" y="1884589"/>
                  <a:pt x="4456189" y="1890553"/>
                </a:cubicBezTo>
                <a:cubicBezTo>
                  <a:pt x="4303988" y="1896517"/>
                  <a:pt x="4179541" y="1905305"/>
                  <a:pt x="4070429" y="1890553"/>
                </a:cubicBezTo>
                <a:cubicBezTo>
                  <a:pt x="3961317" y="1875801"/>
                  <a:pt x="3766352" y="1891892"/>
                  <a:pt x="3684670" y="1890553"/>
                </a:cubicBezTo>
                <a:cubicBezTo>
                  <a:pt x="3602988" y="1889214"/>
                  <a:pt x="3167104" y="1893547"/>
                  <a:pt x="2833338" y="1890553"/>
                </a:cubicBezTo>
                <a:cubicBezTo>
                  <a:pt x="2499572" y="1887559"/>
                  <a:pt x="2524942" y="1916684"/>
                  <a:pt x="2261350" y="1890553"/>
                </a:cubicBezTo>
                <a:cubicBezTo>
                  <a:pt x="1997758" y="1864422"/>
                  <a:pt x="1646475" y="1911910"/>
                  <a:pt x="1410018" y="1890553"/>
                </a:cubicBezTo>
                <a:cubicBezTo>
                  <a:pt x="1173561" y="1869196"/>
                  <a:pt x="1215644" y="1891562"/>
                  <a:pt x="1024258" y="1890553"/>
                </a:cubicBezTo>
                <a:cubicBezTo>
                  <a:pt x="832872" y="1889544"/>
                  <a:pt x="446318" y="1892509"/>
                  <a:pt x="0" y="1890553"/>
                </a:cubicBezTo>
                <a:cubicBezTo>
                  <a:pt x="-7756" y="1702927"/>
                  <a:pt x="18106" y="1388405"/>
                  <a:pt x="0" y="1222558"/>
                </a:cubicBezTo>
                <a:cubicBezTo>
                  <a:pt x="-18106" y="1056712"/>
                  <a:pt x="-2127" y="858483"/>
                  <a:pt x="0" y="630184"/>
                </a:cubicBezTo>
                <a:cubicBezTo>
                  <a:pt x="2127" y="401885"/>
                  <a:pt x="16378" y="150214"/>
                  <a:pt x="0" y="0"/>
                </a:cubicBezTo>
                <a:close/>
              </a:path>
              <a:path w="9311440" h="1890553" stroke="0" extrusionOk="0">
                <a:moveTo>
                  <a:pt x="0" y="0"/>
                </a:moveTo>
                <a:cubicBezTo>
                  <a:pt x="308790" y="15992"/>
                  <a:pt x="506061" y="-12874"/>
                  <a:pt x="758217" y="0"/>
                </a:cubicBezTo>
                <a:cubicBezTo>
                  <a:pt x="1010373" y="12874"/>
                  <a:pt x="1240233" y="25978"/>
                  <a:pt x="1609549" y="0"/>
                </a:cubicBezTo>
                <a:cubicBezTo>
                  <a:pt x="1978865" y="-25978"/>
                  <a:pt x="1915318" y="-19477"/>
                  <a:pt x="2181537" y="0"/>
                </a:cubicBezTo>
                <a:cubicBezTo>
                  <a:pt x="2447756" y="19477"/>
                  <a:pt x="2526660" y="-27122"/>
                  <a:pt x="2846640" y="0"/>
                </a:cubicBezTo>
                <a:cubicBezTo>
                  <a:pt x="3166620" y="27122"/>
                  <a:pt x="3383572" y="26013"/>
                  <a:pt x="3697972" y="0"/>
                </a:cubicBezTo>
                <a:cubicBezTo>
                  <a:pt x="4012372" y="-26013"/>
                  <a:pt x="4110517" y="28821"/>
                  <a:pt x="4456189" y="0"/>
                </a:cubicBezTo>
                <a:cubicBezTo>
                  <a:pt x="4801861" y="-28821"/>
                  <a:pt x="4734882" y="-3044"/>
                  <a:pt x="4935063" y="0"/>
                </a:cubicBezTo>
                <a:cubicBezTo>
                  <a:pt x="5135244" y="3044"/>
                  <a:pt x="5347504" y="9756"/>
                  <a:pt x="5600166" y="0"/>
                </a:cubicBezTo>
                <a:cubicBezTo>
                  <a:pt x="5852828" y="-9756"/>
                  <a:pt x="5801881" y="16744"/>
                  <a:pt x="5985926" y="0"/>
                </a:cubicBezTo>
                <a:cubicBezTo>
                  <a:pt x="6169971" y="-16744"/>
                  <a:pt x="6279073" y="1303"/>
                  <a:pt x="6464800" y="0"/>
                </a:cubicBezTo>
                <a:cubicBezTo>
                  <a:pt x="6650527" y="-1303"/>
                  <a:pt x="6922706" y="-26682"/>
                  <a:pt x="7223017" y="0"/>
                </a:cubicBezTo>
                <a:cubicBezTo>
                  <a:pt x="7523328" y="26682"/>
                  <a:pt x="7540692" y="1447"/>
                  <a:pt x="7795005" y="0"/>
                </a:cubicBezTo>
                <a:cubicBezTo>
                  <a:pt x="8049318" y="-1447"/>
                  <a:pt x="8082531" y="6965"/>
                  <a:pt x="8180765" y="0"/>
                </a:cubicBezTo>
                <a:cubicBezTo>
                  <a:pt x="8278999" y="-6965"/>
                  <a:pt x="9084063" y="24880"/>
                  <a:pt x="9311440" y="0"/>
                </a:cubicBezTo>
                <a:cubicBezTo>
                  <a:pt x="9336084" y="239897"/>
                  <a:pt x="9314669" y="461766"/>
                  <a:pt x="9311440" y="592373"/>
                </a:cubicBezTo>
                <a:cubicBezTo>
                  <a:pt x="9308211" y="722980"/>
                  <a:pt x="9313015" y="993008"/>
                  <a:pt x="9311440" y="1203652"/>
                </a:cubicBezTo>
                <a:cubicBezTo>
                  <a:pt x="9309865" y="1414296"/>
                  <a:pt x="9320438" y="1681858"/>
                  <a:pt x="9311440" y="1890553"/>
                </a:cubicBezTo>
                <a:cubicBezTo>
                  <a:pt x="9209443" y="1907337"/>
                  <a:pt x="9003608" y="1887489"/>
                  <a:pt x="8925680" y="1890553"/>
                </a:cubicBezTo>
                <a:cubicBezTo>
                  <a:pt x="8847752" y="1893617"/>
                  <a:pt x="8379551" y="1871197"/>
                  <a:pt x="8074349" y="1890553"/>
                </a:cubicBezTo>
                <a:cubicBezTo>
                  <a:pt x="7769147" y="1909909"/>
                  <a:pt x="7807692" y="1876627"/>
                  <a:pt x="7688589" y="1890553"/>
                </a:cubicBezTo>
                <a:cubicBezTo>
                  <a:pt x="7569486" y="1904479"/>
                  <a:pt x="7451890" y="1897519"/>
                  <a:pt x="7302829" y="1890553"/>
                </a:cubicBezTo>
                <a:cubicBezTo>
                  <a:pt x="7153768" y="1883587"/>
                  <a:pt x="7109766" y="1877936"/>
                  <a:pt x="6917070" y="1890553"/>
                </a:cubicBezTo>
                <a:cubicBezTo>
                  <a:pt x="6724374" y="1903170"/>
                  <a:pt x="6333535" y="1891853"/>
                  <a:pt x="6158852" y="1890553"/>
                </a:cubicBezTo>
                <a:cubicBezTo>
                  <a:pt x="5984169" y="1889253"/>
                  <a:pt x="5566500" y="1884881"/>
                  <a:pt x="5400635" y="1890553"/>
                </a:cubicBezTo>
                <a:cubicBezTo>
                  <a:pt x="5234770" y="1896225"/>
                  <a:pt x="4760518" y="1848722"/>
                  <a:pt x="4549304" y="1890553"/>
                </a:cubicBezTo>
                <a:cubicBezTo>
                  <a:pt x="4338090" y="1932384"/>
                  <a:pt x="4020661" y="1917975"/>
                  <a:pt x="3884201" y="1890553"/>
                </a:cubicBezTo>
                <a:cubicBezTo>
                  <a:pt x="3747741" y="1863131"/>
                  <a:pt x="3601776" y="1881672"/>
                  <a:pt x="3498441" y="1890553"/>
                </a:cubicBezTo>
                <a:cubicBezTo>
                  <a:pt x="3395106" y="1899434"/>
                  <a:pt x="3035614" y="1880361"/>
                  <a:pt x="2740224" y="1890553"/>
                </a:cubicBezTo>
                <a:cubicBezTo>
                  <a:pt x="2444834" y="1900745"/>
                  <a:pt x="2448556" y="1878078"/>
                  <a:pt x="2261350" y="1890553"/>
                </a:cubicBezTo>
                <a:cubicBezTo>
                  <a:pt x="2074144" y="1903028"/>
                  <a:pt x="1581978" y="1886836"/>
                  <a:pt x="1410018" y="1890553"/>
                </a:cubicBezTo>
                <a:cubicBezTo>
                  <a:pt x="1238058" y="1894270"/>
                  <a:pt x="320947" y="1924759"/>
                  <a:pt x="0" y="1890553"/>
                </a:cubicBezTo>
                <a:cubicBezTo>
                  <a:pt x="-4284" y="1659927"/>
                  <a:pt x="-22492" y="1457802"/>
                  <a:pt x="0" y="1222558"/>
                </a:cubicBezTo>
                <a:cubicBezTo>
                  <a:pt x="22492" y="987314"/>
                  <a:pt x="-29834" y="787969"/>
                  <a:pt x="0" y="611279"/>
                </a:cubicBezTo>
                <a:cubicBezTo>
                  <a:pt x="29834" y="434589"/>
                  <a:pt x="-23599" y="240735"/>
                  <a:pt x="0" y="0"/>
                </a:cubicBezTo>
                <a:close/>
              </a:path>
            </a:pathLst>
          </a:custGeom>
          <a:solidFill>
            <a:srgbClr val="FFC1C1"/>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ysClr val="windowText" lastClr="000000"/>
                </a:solidFill>
              </a:rPr>
              <a:t>Welche Herausforderungen ergeben sich durch die Digitalisierung? </a:t>
            </a:r>
          </a:p>
        </p:txBody>
      </p:sp>
      <p:pic>
        <p:nvPicPr>
          <p:cNvPr id="5" name="Grafik 4" descr="Post-it-Notizen mit einfarbiger Füllung">
            <a:extLst>
              <a:ext uri="{FF2B5EF4-FFF2-40B4-BE49-F238E27FC236}">
                <a16:creationId xmlns:a16="http://schemas.microsoft.com/office/drawing/2014/main" id="{706CC39E-4C6D-B2E9-E2E7-E5053C183D1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139988" y="3138068"/>
            <a:ext cx="2001253" cy="2001253"/>
          </a:xfrm>
          <a:prstGeom prst="rect">
            <a:avLst/>
          </a:prstGeom>
        </p:spPr>
      </p:pic>
      <p:sp>
        <p:nvSpPr>
          <p:cNvPr id="7" name="Textfeld 6">
            <a:extLst>
              <a:ext uri="{FF2B5EF4-FFF2-40B4-BE49-F238E27FC236}">
                <a16:creationId xmlns:a16="http://schemas.microsoft.com/office/drawing/2014/main" id="{BDB3D30B-1CF2-E2AB-A679-577CF89B2D87}"/>
              </a:ext>
            </a:extLst>
          </p:cNvPr>
          <p:cNvSpPr txBox="1"/>
          <p:nvPr/>
        </p:nvSpPr>
        <p:spPr>
          <a:xfrm>
            <a:off x="1553075" y="4263345"/>
            <a:ext cx="7130714" cy="1384995"/>
          </a:xfrm>
          <a:prstGeom prst="rect">
            <a:avLst/>
          </a:prstGeom>
          <a:noFill/>
        </p:spPr>
        <p:txBody>
          <a:bodyPr wrap="square" rtlCol="0">
            <a:spAutoFit/>
          </a:bodyPr>
          <a:lstStyle/>
          <a:p>
            <a:pPr marL="342900" indent="-342900">
              <a:buClr>
                <a:srgbClr val="A9D18E"/>
              </a:buClr>
              <a:buFont typeface="Arial" panose="020B0604020202020204" pitchFamily="34" charset="0"/>
              <a:buChar char="•"/>
            </a:pPr>
            <a:r>
              <a:rPr lang="de-DE" sz="2800" dirty="0"/>
              <a:t>Diskutiert die Frage in eurer Gruppe.</a:t>
            </a:r>
          </a:p>
          <a:p>
            <a:pPr marL="342900" indent="-342900">
              <a:buClr>
                <a:srgbClr val="A9D18E"/>
              </a:buClr>
              <a:buFont typeface="Arial" panose="020B0604020202020204" pitchFamily="34" charset="0"/>
              <a:buChar char="•"/>
            </a:pPr>
            <a:r>
              <a:rPr lang="de-DE" sz="2800" dirty="0"/>
              <a:t>Notiert eure Ideen auf den roten Post-</a:t>
            </a:r>
            <a:r>
              <a:rPr lang="de-DE" sz="2800" dirty="0" err="1"/>
              <a:t>its</a:t>
            </a:r>
            <a:r>
              <a:rPr lang="de-DE" sz="2800" dirty="0"/>
              <a:t>.</a:t>
            </a:r>
          </a:p>
          <a:p>
            <a:pPr marL="342900" indent="-342900">
              <a:buClr>
                <a:srgbClr val="A9D18E"/>
              </a:buClr>
              <a:buFont typeface="Arial" panose="020B0604020202020204" pitchFamily="34" charset="0"/>
              <a:buChar char="•"/>
            </a:pPr>
            <a:r>
              <a:rPr lang="de-DE" sz="2800" dirty="0"/>
              <a:t>Klebt eure Ideen an die Tafel.</a:t>
            </a:r>
          </a:p>
        </p:txBody>
      </p:sp>
      <p:sp>
        <p:nvSpPr>
          <p:cNvPr id="8" name="Rechteck 7">
            <a:extLst>
              <a:ext uri="{FF2B5EF4-FFF2-40B4-BE49-F238E27FC236}">
                <a16:creationId xmlns:a16="http://schemas.microsoft.com/office/drawing/2014/main" id="{4C42501D-F745-2850-0062-3EFA98265AE8}"/>
              </a:ext>
            </a:extLst>
          </p:cNvPr>
          <p:cNvSpPr/>
          <p:nvPr/>
        </p:nvSpPr>
        <p:spPr>
          <a:xfrm>
            <a:off x="10119560" y="3378819"/>
            <a:ext cx="519365" cy="493293"/>
          </a:xfrm>
          <a:prstGeom prst="rect">
            <a:avLst/>
          </a:prstGeom>
          <a:solidFill>
            <a:schemeClr val="bg1"/>
          </a:solidFill>
          <a:ln>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788344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3</a:t>
            </a:fld>
            <a:endParaRPr lang="de-AT"/>
          </a:p>
        </p:txBody>
      </p:sp>
      <p:sp>
        <p:nvSpPr>
          <p:cNvPr id="5" name="Rechteck: abgerundete Ecken 4">
            <a:extLst>
              <a:ext uri="{FF2B5EF4-FFF2-40B4-BE49-F238E27FC236}">
                <a16:creationId xmlns:a16="http://schemas.microsoft.com/office/drawing/2014/main" id="{2E7E6FC0-EECE-D3C7-2F62-ACFDA79CB20A}"/>
              </a:ext>
            </a:extLst>
          </p:cNvPr>
          <p:cNvSpPr/>
          <p:nvPr/>
        </p:nvSpPr>
        <p:spPr>
          <a:xfrm>
            <a:off x="6837405" y="1924945"/>
            <a:ext cx="4728519" cy="925506"/>
          </a:xfrm>
          <a:prstGeom prst="roundRect">
            <a:avLst/>
          </a:prstGeom>
          <a:solidFill>
            <a:schemeClr val="bg1"/>
          </a:solidFill>
          <a:ln w="28575">
            <a:solidFill>
              <a:srgbClr val="1B8682"/>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Die Kundenbetreuung findet ausschließlich digital statt. </a:t>
            </a:r>
            <a:endParaRPr lang="de-AT" dirty="0">
              <a:latin typeface="Gadugi" panose="020B0502040204020203" pitchFamily="34" charset="0"/>
              <a:ea typeface="Gadugi" panose="020B0502040204020203" pitchFamily="34" charset="0"/>
            </a:endParaRPr>
          </a:p>
        </p:txBody>
      </p:sp>
      <p:sp>
        <p:nvSpPr>
          <p:cNvPr id="6" name="Sprechblase: rechteckig 5">
            <a:extLst>
              <a:ext uri="{FF2B5EF4-FFF2-40B4-BE49-F238E27FC236}">
                <a16:creationId xmlns:a16="http://schemas.microsoft.com/office/drawing/2014/main" id="{7EA513A5-75E2-11FD-2734-055CA0CB9560}"/>
              </a:ext>
            </a:extLst>
          </p:cNvPr>
          <p:cNvSpPr/>
          <p:nvPr/>
        </p:nvSpPr>
        <p:spPr>
          <a:xfrm>
            <a:off x="230434" y="1156958"/>
            <a:ext cx="5396009" cy="2673637"/>
          </a:xfrm>
          <a:custGeom>
            <a:avLst/>
            <a:gdLst>
              <a:gd name="connsiteX0" fmla="*/ 0 w 5396009"/>
              <a:gd name="connsiteY0" fmla="*/ 0 h 2673637"/>
              <a:gd name="connsiteX1" fmla="*/ 899335 w 5396009"/>
              <a:gd name="connsiteY1" fmla="*/ 0 h 2673637"/>
              <a:gd name="connsiteX2" fmla="*/ 899335 w 5396009"/>
              <a:gd name="connsiteY2" fmla="*/ 0 h 2673637"/>
              <a:gd name="connsiteX3" fmla="*/ 2248337 w 5396009"/>
              <a:gd name="connsiteY3" fmla="*/ 0 h 2673637"/>
              <a:gd name="connsiteX4" fmla="*/ 5396009 w 5396009"/>
              <a:gd name="connsiteY4" fmla="*/ 0 h 2673637"/>
              <a:gd name="connsiteX5" fmla="*/ 5396009 w 5396009"/>
              <a:gd name="connsiteY5" fmla="*/ 1559622 h 2673637"/>
              <a:gd name="connsiteX6" fmla="*/ 5396009 w 5396009"/>
              <a:gd name="connsiteY6" fmla="*/ 1559622 h 2673637"/>
              <a:gd name="connsiteX7" fmla="*/ 5396009 w 5396009"/>
              <a:gd name="connsiteY7" fmla="*/ 2228031 h 2673637"/>
              <a:gd name="connsiteX8" fmla="*/ 5396009 w 5396009"/>
              <a:gd name="connsiteY8" fmla="*/ 2673637 h 2673637"/>
              <a:gd name="connsiteX9" fmla="*/ 2248337 w 5396009"/>
              <a:gd name="connsiteY9" fmla="*/ 2673637 h 2673637"/>
              <a:gd name="connsiteX10" fmla="*/ 824240 w 5396009"/>
              <a:gd name="connsiteY10" fmla="*/ 4162184 h 2673637"/>
              <a:gd name="connsiteX11" fmla="*/ 899335 w 5396009"/>
              <a:gd name="connsiteY11" fmla="*/ 2673637 h 2673637"/>
              <a:gd name="connsiteX12" fmla="*/ 0 w 5396009"/>
              <a:gd name="connsiteY12" fmla="*/ 2673637 h 2673637"/>
              <a:gd name="connsiteX13" fmla="*/ 0 w 5396009"/>
              <a:gd name="connsiteY13" fmla="*/ 2228031 h 2673637"/>
              <a:gd name="connsiteX14" fmla="*/ 0 w 5396009"/>
              <a:gd name="connsiteY14" fmla="*/ 1559622 h 2673637"/>
              <a:gd name="connsiteX15" fmla="*/ 0 w 5396009"/>
              <a:gd name="connsiteY15" fmla="*/ 1559622 h 2673637"/>
              <a:gd name="connsiteX16" fmla="*/ 0 w 5396009"/>
              <a:gd name="connsiteY16" fmla="*/ 0 h 267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6009" h="2673637" fill="none" extrusionOk="0">
                <a:moveTo>
                  <a:pt x="0" y="0"/>
                </a:moveTo>
                <a:cubicBezTo>
                  <a:pt x="317423" y="-60077"/>
                  <a:pt x="713727" y="28054"/>
                  <a:pt x="899335" y="0"/>
                </a:cubicBezTo>
                <a:lnTo>
                  <a:pt x="899335" y="0"/>
                </a:lnTo>
                <a:cubicBezTo>
                  <a:pt x="1369137" y="30636"/>
                  <a:pt x="2031632" y="-54272"/>
                  <a:pt x="2248337" y="0"/>
                </a:cubicBezTo>
                <a:cubicBezTo>
                  <a:pt x="3287925" y="40638"/>
                  <a:pt x="4095985" y="109633"/>
                  <a:pt x="5396009" y="0"/>
                </a:cubicBezTo>
                <a:cubicBezTo>
                  <a:pt x="5509835" y="698726"/>
                  <a:pt x="5441733" y="1186326"/>
                  <a:pt x="5396009" y="1559622"/>
                </a:cubicBezTo>
                <a:lnTo>
                  <a:pt x="5396009" y="1559622"/>
                </a:lnTo>
                <a:cubicBezTo>
                  <a:pt x="5340901" y="1780598"/>
                  <a:pt x="5453733" y="1975780"/>
                  <a:pt x="5396009" y="2228031"/>
                </a:cubicBezTo>
                <a:cubicBezTo>
                  <a:pt x="5417951" y="2384937"/>
                  <a:pt x="5398588" y="2458476"/>
                  <a:pt x="5396009" y="2673637"/>
                </a:cubicBezTo>
                <a:cubicBezTo>
                  <a:pt x="4240196" y="2727904"/>
                  <a:pt x="2936443" y="2795710"/>
                  <a:pt x="2248337" y="2673637"/>
                </a:cubicBezTo>
                <a:cubicBezTo>
                  <a:pt x="1749152" y="3254765"/>
                  <a:pt x="1373340" y="3470273"/>
                  <a:pt x="824240" y="4162184"/>
                </a:cubicBezTo>
                <a:cubicBezTo>
                  <a:pt x="963660" y="3917579"/>
                  <a:pt x="981964" y="2869156"/>
                  <a:pt x="899335" y="2673637"/>
                </a:cubicBezTo>
                <a:cubicBezTo>
                  <a:pt x="663941" y="2711614"/>
                  <a:pt x="351738" y="2693225"/>
                  <a:pt x="0" y="2673637"/>
                </a:cubicBezTo>
                <a:cubicBezTo>
                  <a:pt x="-24817" y="2524088"/>
                  <a:pt x="-131" y="2381518"/>
                  <a:pt x="0" y="2228031"/>
                </a:cubicBezTo>
                <a:cubicBezTo>
                  <a:pt x="-18095" y="2074508"/>
                  <a:pt x="-38097" y="1652732"/>
                  <a:pt x="0" y="1559622"/>
                </a:cubicBezTo>
                <a:lnTo>
                  <a:pt x="0" y="1559622"/>
                </a:lnTo>
                <a:cubicBezTo>
                  <a:pt x="56956" y="1394199"/>
                  <a:pt x="-92812" y="479006"/>
                  <a:pt x="0" y="0"/>
                </a:cubicBezTo>
                <a:close/>
              </a:path>
              <a:path w="5396009" h="2673637" stroke="0" extrusionOk="0">
                <a:moveTo>
                  <a:pt x="0" y="0"/>
                </a:moveTo>
                <a:cubicBezTo>
                  <a:pt x="136379" y="-34350"/>
                  <a:pt x="603153" y="11427"/>
                  <a:pt x="899335" y="0"/>
                </a:cubicBezTo>
                <a:lnTo>
                  <a:pt x="899335" y="0"/>
                </a:lnTo>
                <a:cubicBezTo>
                  <a:pt x="1517908" y="59848"/>
                  <a:pt x="1780222" y="1077"/>
                  <a:pt x="2248337" y="0"/>
                </a:cubicBezTo>
                <a:cubicBezTo>
                  <a:pt x="3720236" y="158035"/>
                  <a:pt x="4051760" y="-55756"/>
                  <a:pt x="5396009" y="0"/>
                </a:cubicBezTo>
                <a:cubicBezTo>
                  <a:pt x="5451845" y="519016"/>
                  <a:pt x="5339878" y="1069003"/>
                  <a:pt x="5396009" y="1559622"/>
                </a:cubicBezTo>
                <a:lnTo>
                  <a:pt x="5396009" y="1559622"/>
                </a:lnTo>
                <a:cubicBezTo>
                  <a:pt x="5406413" y="1818354"/>
                  <a:pt x="5368622" y="2096242"/>
                  <a:pt x="5396009" y="2228031"/>
                </a:cubicBezTo>
                <a:cubicBezTo>
                  <a:pt x="5384590" y="2389116"/>
                  <a:pt x="5433954" y="2553101"/>
                  <a:pt x="5396009" y="2673637"/>
                </a:cubicBezTo>
                <a:cubicBezTo>
                  <a:pt x="4084299" y="2767570"/>
                  <a:pt x="3683831" y="2746135"/>
                  <a:pt x="2248337" y="2673637"/>
                </a:cubicBezTo>
                <a:cubicBezTo>
                  <a:pt x="2197604" y="2951264"/>
                  <a:pt x="1341343" y="3830687"/>
                  <a:pt x="824240" y="4162184"/>
                </a:cubicBezTo>
                <a:cubicBezTo>
                  <a:pt x="738939" y="3955545"/>
                  <a:pt x="760269" y="2934214"/>
                  <a:pt x="899335" y="2673637"/>
                </a:cubicBezTo>
                <a:cubicBezTo>
                  <a:pt x="769058" y="2653401"/>
                  <a:pt x="149314" y="2665881"/>
                  <a:pt x="0" y="2673637"/>
                </a:cubicBezTo>
                <a:cubicBezTo>
                  <a:pt x="31947" y="2551823"/>
                  <a:pt x="33163" y="2420182"/>
                  <a:pt x="0" y="2228031"/>
                </a:cubicBezTo>
                <a:cubicBezTo>
                  <a:pt x="21705" y="2119804"/>
                  <a:pt x="19625" y="1776584"/>
                  <a:pt x="0" y="1559622"/>
                </a:cubicBezTo>
                <a:lnTo>
                  <a:pt x="0" y="1559622"/>
                </a:lnTo>
                <a:cubicBezTo>
                  <a:pt x="116583" y="881816"/>
                  <a:pt x="81234" y="674617"/>
                  <a:pt x="0" y="0"/>
                </a:cubicBezTo>
                <a:close/>
              </a:path>
            </a:pathLst>
          </a:custGeom>
          <a:solidFill>
            <a:schemeClr val="bg1">
              <a:lumMod val="95000"/>
            </a:schemeClr>
          </a:solidFill>
          <a:ln w="57150">
            <a:solidFill>
              <a:schemeClr val="accent1">
                <a:lumMod val="50000"/>
              </a:schemeClr>
            </a:solidFill>
            <a:extLst>
              <a:ext uri="{C807C97D-BFC1-408E-A445-0C87EB9F89A2}">
                <ask:lineSketchStyleProps xmlns:ask="http://schemas.microsoft.com/office/drawing/2018/sketchyshapes" sd="3056397727">
                  <a:prstGeom prst="wedgeRectCallout">
                    <a:avLst>
                      <a:gd name="adj1" fmla="val -34725"/>
                      <a:gd name="adj2" fmla="val 105675"/>
                    </a:avLst>
                  </a:prstGeom>
                  <ask:type>
                    <ask:lineSketchCurved/>
                  </ask:type>
                </ask:lineSketchStyleProps>
              </a:ext>
            </a:extLst>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Gadugi" panose="020B0502040204020203" pitchFamily="34" charset="0"/>
                <a:ea typeface="Gadugi" panose="020B0502040204020203" pitchFamily="34" charset="0"/>
              </a:rPr>
              <a:t>Was bedeutet </a:t>
            </a:r>
            <a:r>
              <a:rPr lang="de-DE" sz="2400" b="1" dirty="0">
                <a:solidFill>
                  <a:schemeClr val="tx1"/>
                </a:solidFill>
                <a:latin typeface="Gadugi" panose="020B0502040204020203" pitchFamily="34" charset="0"/>
                <a:ea typeface="Gadugi" panose="020B0502040204020203" pitchFamily="34" charset="0"/>
              </a:rPr>
              <a:t>Digitalisierung</a:t>
            </a:r>
            <a:r>
              <a:rPr lang="de-DE" sz="2400" dirty="0">
                <a:solidFill>
                  <a:schemeClr val="tx1"/>
                </a:solidFill>
                <a:latin typeface="Gadugi" panose="020B0502040204020203" pitchFamily="34" charset="0"/>
                <a:ea typeface="Gadugi" panose="020B0502040204020203" pitchFamily="34" charset="0"/>
              </a:rPr>
              <a:t> in Unternehmen?</a:t>
            </a:r>
            <a:endParaRPr lang="de-AT" sz="2400" dirty="0">
              <a:solidFill>
                <a:schemeClr val="tx1"/>
              </a:solidFill>
              <a:latin typeface="Gadugi" panose="020B0502040204020203" pitchFamily="34" charset="0"/>
              <a:ea typeface="Gadugi" panose="020B0502040204020203" pitchFamily="34" charset="0"/>
            </a:endParaRPr>
          </a:p>
        </p:txBody>
      </p:sp>
      <p:sp>
        <p:nvSpPr>
          <p:cNvPr id="7" name="Rechteck: abgerundete Ecken 6">
            <a:extLst>
              <a:ext uri="{FF2B5EF4-FFF2-40B4-BE49-F238E27FC236}">
                <a16:creationId xmlns:a16="http://schemas.microsoft.com/office/drawing/2014/main" id="{945A99C3-2440-ED4C-2DF3-4436F675EB55}"/>
              </a:ext>
            </a:extLst>
          </p:cNvPr>
          <p:cNvSpPr/>
          <p:nvPr/>
        </p:nvSpPr>
        <p:spPr>
          <a:xfrm rot="21101627">
            <a:off x="8008369" y="207356"/>
            <a:ext cx="1049236" cy="925506"/>
          </a:xfrm>
          <a:prstGeom prst="roundRect">
            <a:avLst/>
          </a:prstGeom>
          <a:solidFill>
            <a:srgbClr val="00206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Q</a:t>
            </a:r>
          </a:p>
        </p:txBody>
      </p:sp>
      <p:sp>
        <p:nvSpPr>
          <p:cNvPr id="8" name="Rechteck: abgerundete Ecken 7">
            <a:extLst>
              <a:ext uri="{FF2B5EF4-FFF2-40B4-BE49-F238E27FC236}">
                <a16:creationId xmlns:a16="http://schemas.microsoft.com/office/drawing/2014/main" id="{FC8D19EA-495C-5E84-72E3-139FD902C7F3}"/>
              </a:ext>
            </a:extLst>
          </p:cNvPr>
          <p:cNvSpPr/>
          <p:nvPr/>
        </p:nvSpPr>
        <p:spPr>
          <a:xfrm rot="291751">
            <a:off x="8896731" y="214840"/>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U</a:t>
            </a:r>
          </a:p>
        </p:txBody>
      </p:sp>
      <p:sp>
        <p:nvSpPr>
          <p:cNvPr id="9" name="Rechteck: abgerundete Ecken 8">
            <a:extLst>
              <a:ext uri="{FF2B5EF4-FFF2-40B4-BE49-F238E27FC236}">
                <a16:creationId xmlns:a16="http://schemas.microsoft.com/office/drawing/2014/main" id="{8DC4A156-4CCE-4A43-47E1-F578E34E7297}"/>
              </a:ext>
            </a:extLst>
          </p:cNvPr>
          <p:cNvSpPr/>
          <p:nvPr/>
        </p:nvSpPr>
        <p:spPr>
          <a:xfrm rot="21289205">
            <a:off x="9869138" y="185977"/>
            <a:ext cx="1049236" cy="925506"/>
          </a:xfrm>
          <a:prstGeom prst="roundRect">
            <a:avLst/>
          </a:prstGeom>
          <a:solidFill>
            <a:schemeClr val="accent1">
              <a:lumMod val="60000"/>
              <a:lumOff val="40000"/>
            </a:schemeClr>
          </a:solidFill>
          <a:ln>
            <a:solidFill>
              <a:schemeClr val="accent1">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I</a:t>
            </a:r>
          </a:p>
        </p:txBody>
      </p:sp>
      <p:sp>
        <p:nvSpPr>
          <p:cNvPr id="10" name="Rechteck: abgerundete Ecken 9">
            <a:extLst>
              <a:ext uri="{FF2B5EF4-FFF2-40B4-BE49-F238E27FC236}">
                <a16:creationId xmlns:a16="http://schemas.microsoft.com/office/drawing/2014/main" id="{75864E07-C78A-4D16-3E3D-FDDC5C6C9F03}"/>
              </a:ext>
            </a:extLst>
          </p:cNvPr>
          <p:cNvSpPr/>
          <p:nvPr/>
        </p:nvSpPr>
        <p:spPr>
          <a:xfrm rot="345381">
            <a:off x="10794901" y="236031"/>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Z</a:t>
            </a:r>
          </a:p>
        </p:txBody>
      </p:sp>
      <p:sp>
        <p:nvSpPr>
          <p:cNvPr id="11" name="Rechteck: abgerundete Ecken 10">
            <a:extLst>
              <a:ext uri="{FF2B5EF4-FFF2-40B4-BE49-F238E27FC236}">
                <a16:creationId xmlns:a16="http://schemas.microsoft.com/office/drawing/2014/main" id="{BEE387B4-5BF9-1DAD-F277-DCEA557E677F}"/>
              </a:ext>
            </a:extLst>
          </p:cNvPr>
          <p:cNvSpPr/>
          <p:nvPr/>
        </p:nvSpPr>
        <p:spPr>
          <a:xfrm>
            <a:off x="6040941" y="1924945"/>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A</a:t>
            </a:r>
          </a:p>
        </p:txBody>
      </p:sp>
      <p:grpSp>
        <p:nvGrpSpPr>
          <p:cNvPr id="12" name="Gruppieren 11">
            <a:extLst>
              <a:ext uri="{FF2B5EF4-FFF2-40B4-BE49-F238E27FC236}">
                <a16:creationId xmlns:a16="http://schemas.microsoft.com/office/drawing/2014/main" id="{54E1A858-1AD5-C9E8-7978-FF7D503754CA}"/>
              </a:ext>
            </a:extLst>
          </p:cNvPr>
          <p:cNvGrpSpPr/>
          <p:nvPr/>
        </p:nvGrpSpPr>
        <p:grpSpPr>
          <a:xfrm>
            <a:off x="6040941" y="3367842"/>
            <a:ext cx="5524983" cy="925506"/>
            <a:chOff x="6040941" y="3367842"/>
            <a:chExt cx="5524983" cy="925506"/>
          </a:xfrm>
        </p:grpSpPr>
        <p:sp>
          <p:nvSpPr>
            <p:cNvPr id="13" name="Rechteck: abgerundete Ecken 12">
              <a:extLst>
                <a:ext uri="{FF2B5EF4-FFF2-40B4-BE49-F238E27FC236}">
                  <a16:creationId xmlns:a16="http://schemas.microsoft.com/office/drawing/2014/main" id="{93E700F9-C7A3-B814-F023-1B55C11D0399}"/>
                </a:ext>
              </a:extLst>
            </p:cNvPr>
            <p:cNvSpPr/>
            <p:nvPr/>
          </p:nvSpPr>
          <p:spPr>
            <a:xfrm>
              <a:off x="6837405" y="3367842"/>
              <a:ext cx="4728519" cy="925506"/>
            </a:xfrm>
            <a:prstGeom prst="roundRect">
              <a:avLst/>
            </a:prstGeom>
            <a:solidFill>
              <a:schemeClr val="bg1"/>
            </a:solidFill>
            <a:ln w="28575">
              <a:solidFill>
                <a:srgbClr val="8FAADC"/>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b="0" i="0" dirty="0">
                  <a:solidFill>
                    <a:srgbClr val="000000"/>
                  </a:solidFill>
                  <a:effectLst/>
                  <a:latin typeface="Gadugi" panose="020B0502040204020203" pitchFamily="34" charset="0"/>
                  <a:ea typeface="Gadugi" panose="020B0502040204020203" pitchFamily="34" charset="0"/>
                </a:rPr>
                <a:t>Digitalisierung bedeutet, dass Arbeitsprozesse </a:t>
              </a:r>
              <a:r>
                <a:rPr lang="de-AT" b="0" i="0" dirty="0">
                  <a:solidFill>
                    <a:srgbClr val="000000"/>
                  </a:solidFill>
                  <a:effectLst/>
                  <a:latin typeface="Gadugi" panose="020B0502040204020203" pitchFamily="34" charset="0"/>
                  <a:ea typeface="Gadugi" panose="020B0502040204020203" pitchFamily="34" charset="0"/>
                </a:rPr>
                <a:t>mit Hilfe des Internets oder KI unterstützt werden.</a:t>
              </a:r>
              <a:endParaRPr lang="de-DE" b="0" i="0" dirty="0">
                <a:solidFill>
                  <a:srgbClr val="000000"/>
                </a:solidFill>
                <a:effectLst/>
                <a:latin typeface="Gadugi" panose="020B0502040204020203" pitchFamily="34" charset="0"/>
                <a:ea typeface="Gadugi" panose="020B0502040204020203" pitchFamily="34" charset="0"/>
              </a:endParaRPr>
            </a:p>
          </p:txBody>
        </p:sp>
        <p:sp>
          <p:nvSpPr>
            <p:cNvPr id="14" name="Rechteck: abgerundete Ecken 13">
              <a:extLst>
                <a:ext uri="{FF2B5EF4-FFF2-40B4-BE49-F238E27FC236}">
                  <a16:creationId xmlns:a16="http://schemas.microsoft.com/office/drawing/2014/main" id="{0255F8FF-AF58-D88D-3662-6936D8CAC3B6}"/>
                </a:ext>
              </a:extLst>
            </p:cNvPr>
            <p:cNvSpPr/>
            <p:nvPr/>
          </p:nvSpPr>
          <p:spPr>
            <a:xfrm>
              <a:off x="6040941" y="3367842"/>
              <a:ext cx="1049236" cy="925506"/>
            </a:xfrm>
            <a:prstGeom prst="roundRect">
              <a:avLst/>
            </a:prstGeom>
            <a:solidFill>
              <a:srgbClr val="8FAADC"/>
            </a:solidFill>
            <a:ln>
              <a:solidFill>
                <a:srgbClr val="8FAADC"/>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B</a:t>
              </a:r>
            </a:p>
          </p:txBody>
        </p:sp>
      </p:grpSp>
      <p:sp>
        <p:nvSpPr>
          <p:cNvPr id="15" name="Rechteck: abgerundete Ecken 14">
            <a:extLst>
              <a:ext uri="{FF2B5EF4-FFF2-40B4-BE49-F238E27FC236}">
                <a16:creationId xmlns:a16="http://schemas.microsoft.com/office/drawing/2014/main" id="{A340B74A-1A93-2025-29F6-B96F81E88197}"/>
              </a:ext>
            </a:extLst>
          </p:cNvPr>
          <p:cNvSpPr/>
          <p:nvPr/>
        </p:nvSpPr>
        <p:spPr>
          <a:xfrm>
            <a:off x="6892464" y="4810739"/>
            <a:ext cx="4728519" cy="925506"/>
          </a:xfrm>
          <a:prstGeom prst="roundRect">
            <a:avLst/>
          </a:prstGeom>
          <a:solidFill>
            <a:schemeClr val="bg1"/>
          </a:solidFill>
          <a:ln w="28575">
            <a:solidFill>
              <a:srgbClr val="83A984"/>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Die Produktion wird vollständig von Automatik/Roboter übernommen. </a:t>
            </a:r>
            <a:endParaRPr lang="de-AT" dirty="0">
              <a:latin typeface="Gadugi" panose="020B0502040204020203" pitchFamily="34" charset="0"/>
              <a:ea typeface="Gadugi" panose="020B0502040204020203" pitchFamily="34" charset="0"/>
            </a:endParaRPr>
          </a:p>
        </p:txBody>
      </p:sp>
      <p:sp>
        <p:nvSpPr>
          <p:cNvPr id="16" name="Rechteck: abgerundete Ecken 15">
            <a:extLst>
              <a:ext uri="{FF2B5EF4-FFF2-40B4-BE49-F238E27FC236}">
                <a16:creationId xmlns:a16="http://schemas.microsoft.com/office/drawing/2014/main" id="{C9CE7C56-E054-26D3-DC3D-A5AA1CF173EF}"/>
              </a:ext>
            </a:extLst>
          </p:cNvPr>
          <p:cNvSpPr/>
          <p:nvPr/>
        </p:nvSpPr>
        <p:spPr>
          <a:xfrm>
            <a:off x="6096000" y="4810739"/>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C</a:t>
            </a:r>
          </a:p>
        </p:txBody>
      </p:sp>
      <p:pic>
        <p:nvPicPr>
          <p:cNvPr id="17" name="Grafik 16" descr="Frau in einem T-Shirt">
            <a:extLst>
              <a:ext uri="{FF2B5EF4-FFF2-40B4-BE49-F238E27FC236}">
                <a16:creationId xmlns:a16="http://schemas.microsoft.com/office/drawing/2014/main" id="{3BD9CD3B-11E5-C260-DEFE-408F167BE4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555" y="5588721"/>
            <a:ext cx="1453165" cy="1375515"/>
          </a:xfrm>
          <a:prstGeom prst="rect">
            <a:avLst/>
          </a:prstGeom>
        </p:spPr>
      </p:pic>
      <p:pic>
        <p:nvPicPr>
          <p:cNvPr id="18" name="Grafik 17" descr="Mann mit dickem Haar">
            <a:extLst>
              <a:ext uri="{FF2B5EF4-FFF2-40B4-BE49-F238E27FC236}">
                <a16:creationId xmlns:a16="http://schemas.microsoft.com/office/drawing/2014/main" id="{A6A7EE1F-F8BA-2716-FCA7-368C637672F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92415" y="4696156"/>
            <a:ext cx="939655" cy="1029759"/>
          </a:xfrm>
          <a:prstGeom prst="rect">
            <a:avLst/>
          </a:prstGeom>
        </p:spPr>
      </p:pic>
      <p:pic>
        <p:nvPicPr>
          <p:cNvPr id="19" name="Grafik 18" descr="Lächelndes Gesicht mit geschlossenen Augen">
            <a:extLst>
              <a:ext uri="{FF2B5EF4-FFF2-40B4-BE49-F238E27FC236}">
                <a16:creationId xmlns:a16="http://schemas.microsoft.com/office/drawing/2014/main" id="{C768706D-650B-12E6-D119-2D349BE88E0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138" y="5097435"/>
            <a:ext cx="449176" cy="491286"/>
          </a:xfrm>
          <a:prstGeom prst="rect">
            <a:avLst/>
          </a:prstGeom>
        </p:spPr>
      </p:pic>
      <p:pic>
        <p:nvPicPr>
          <p:cNvPr id="20" name="Grafik 19" descr="Marke 1 mit einfarbiger Füllung">
            <a:extLst>
              <a:ext uri="{FF2B5EF4-FFF2-40B4-BE49-F238E27FC236}">
                <a16:creationId xmlns:a16="http://schemas.microsoft.com/office/drawing/2014/main" id="{5BF3FB1D-CFB4-90E7-842E-73BDD7724B3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20571" y="1203796"/>
            <a:ext cx="540000" cy="540000"/>
          </a:xfrm>
          <a:prstGeom prst="rect">
            <a:avLst/>
          </a:prstGeom>
        </p:spPr>
      </p:pic>
    </p:spTree>
    <p:extLst>
      <p:ext uri="{BB962C8B-B14F-4D97-AF65-F5344CB8AC3E}">
        <p14:creationId xmlns:p14="http://schemas.microsoft.com/office/powerpoint/2010/main" val="215422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4</a:t>
            </a:fld>
            <a:endParaRPr lang="de-AT"/>
          </a:p>
        </p:txBody>
      </p:sp>
      <p:sp>
        <p:nvSpPr>
          <p:cNvPr id="6" name="Sprechblase: rechteckig 5">
            <a:extLst>
              <a:ext uri="{FF2B5EF4-FFF2-40B4-BE49-F238E27FC236}">
                <a16:creationId xmlns:a16="http://schemas.microsoft.com/office/drawing/2014/main" id="{7EA513A5-75E2-11FD-2734-055CA0CB9560}"/>
              </a:ext>
            </a:extLst>
          </p:cNvPr>
          <p:cNvSpPr/>
          <p:nvPr/>
        </p:nvSpPr>
        <p:spPr>
          <a:xfrm>
            <a:off x="230434" y="1156958"/>
            <a:ext cx="5396009" cy="2673637"/>
          </a:xfrm>
          <a:custGeom>
            <a:avLst/>
            <a:gdLst>
              <a:gd name="connsiteX0" fmla="*/ 0 w 5396009"/>
              <a:gd name="connsiteY0" fmla="*/ 0 h 2673637"/>
              <a:gd name="connsiteX1" fmla="*/ 899335 w 5396009"/>
              <a:gd name="connsiteY1" fmla="*/ 0 h 2673637"/>
              <a:gd name="connsiteX2" fmla="*/ 899335 w 5396009"/>
              <a:gd name="connsiteY2" fmla="*/ 0 h 2673637"/>
              <a:gd name="connsiteX3" fmla="*/ 2248337 w 5396009"/>
              <a:gd name="connsiteY3" fmla="*/ 0 h 2673637"/>
              <a:gd name="connsiteX4" fmla="*/ 5396009 w 5396009"/>
              <a:gd name="connsiteY4" fmla="*/ 0 h 2673637"/>
              <a:gd name="connsiteX5" fmla="*/ 5396009 w 5396009"/>
              <a:gd name="connsiteY5" fmla="*/ 1559622 h 2673637"/>
              <a:gd name="connsiteX6" fmla="*/ 5396009 w 5396009"/>
              <a:gd name="connsiteY6" fmla="*/ 1559622 h 2673637"/>
              <a:gd name="connsiteX7" fmla="*/ 5396009 w 5396009"/>
              <a:gd name="connsiteY7" fmla="*/ 2228031 h 2673637"/>
              <a:gd name="connsiteX8" fmla="*/ 5396009 w 5396009"/>
              <a:gd name="connsiteY8" fmla="*/ 2673637 h 2673637"/>
              <a:gd name="connsiteX9" fmla="*/ 2248337 w 5396009"/>
              <a:gd name="connsiteY9" fmla="*/ 2673637 h 2673637"/>
              <a:gd name="connsiteX10" fmla="*/ 824240 w 5396009"/>
              <a:gd name="connsiteY10" fmla="*/ 4162184 h 2673637"/>
              <a:gd name="connsiteX11" fmla="*/ 899335 w 5396009"/>
              <a:gd name="connsiteY11" fmla="*/ 2673637 h 2673637"/>
              <a:gd name="connsiteX12" fmla="*/ 0 w 5396009"/>
              <a:gd name="connsiteY12" fmla="*/ 2673637 h 2673637"/>
              <a:gd name="connsiteX13" fmla="*/ 0 w 5396009"/>
              <a:gd name="connsiteY13" fmla="*/ 2228031 h 2673637"/>
              <a:gd name="connsiteX14" fmla="*/ 0 w 5396009"/>
              <a:gd name="connsiteY14" fmla="*/ 1559622 h 2673637"/>
              <a:gd name="connsiteX15" fmla="*/ 0 w 5396009"/>
              <a:gd name="connsiteY15" fmla="*/ 1559622 h 2673637"/>
              <a:gd name="connsiteX16" fmla="*/ 0 w 5396009"/>
              <a:gd name="connsiteY16" fmla="*/ 0 h 267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6009" h="2673637" fill="none" extrusionOk="0">
                <a:moveTo>
                  <a:pt x="0" y="0"/>
                </a:moveTo>
                <a:cubicBezTo>
                  <a:pt x="317423" y="-60077"/>
                  <a:pt x="713727" y="28054"/>
                  <a:pt x="899335" y="0"/>
                </a:cubicBezTo>
                <a:lnTo>
                  <a:pt x="899335" y="0"/>
                </a:lnTo>
                <a:cubicBezTo>
                  <a:pt x="1369137" y="30636"/>
                  <a:pt x="2031632" y="-54272"/>
                  <a:pt x="2248337" y="0"/>
                </a:cubicBezTo>
                <a:cubicBezTo>
                  <a:pt x="3287925" y="40638"/>
                  <a:pt x="4095985" y="109633"/>
                  <a:pt x="5396009" y="0"/>
                </a:cubicBezTo>
                <a:cubicBezTo>
                  <a:pt x="5509835" y="698726"/>
                  <a:pt x="5441733" y="1186326"/>
                  <a:pt x="5396009" y="1559622"/>
                </a:cubicBezTo>
                <a:lnTo>
                  <a:pt x="5396009" y="1559622"/>
                </a:lnTo>
                <a:cubicBezTo>
                  <a:pt x="5340901" y="1780598"/>
                  <a:pt x="5453733" y="1975780"/>
                  <a:pt x="5396009" y="2228031"/>
                </a:cubicBezTo>
                <a:cubicBezTo>
                  <a:pt x="5417951" y="2384937"/>
                  <a:pt x="5398588" y="2458476"/>
                  <a:pt x="5396009" y="2673637"/>
                </a:cubicBezTo>
                <a:cubicBezTo>
                  <a:pt x="4240196" y="2727904"/>
                  <a:pt x="2936443" y="2795710"/>
                  <a:pt x="2248337" y="2673637"/>
                </a:cubicBezTo>
                <a:cubicBezTo>
                  <a:pt x="1749152" y="3254765"/>
                  <a:pt x="1373340" y="3470273"/>
                  <a:pt x="824240" y="4162184"/>
                </a:cubicBezTo>
                <a:cubicBezTo>
                  <a:pt x="963660" y="3917579"/>
                  <a:pt x="981964" y="2869156"/>
                  <a:pt x="899335" y="2673637"/>
                </a:cubicBezTo>
                <a:cubicBezTo>
                  <a:pt x="663941" y="2711614"/>
                  <a:pt x="351738" y="2693225"/>
                  <a:pt x="0" y="2673637"/>
                </a:cubicBezTo>
                <a:cubicBezTo>
                  <a:pt x="-24817" y="2524088"/>
                  <a:pt x="-131" y="2381518"/>
                  <a:pt x="0" y="2228031"/>
                </a:cubicBezTo>
                <a:cubicBezTo>
                  <a:pt x="-18095" y="2074508"/>
                  <a:pt x="-38097" y="1652732"/>
                  <a:pt x="0" y="1559622"/>
                </a:cubicBezTo>
                <a:lnTo>
                  <a:pt x="0" y="1559622"/>
                </a:lnTo>
                <a:cubicBezTo>
                  <a:pt x="56956" y="1394199"/>
                  <a:pt x="-92812" y="479006"/>
                  <a:pt x="0" y="0"/>
                </a:cubicBezTo>
                <a:close/>
              </a:path>
              <a:path w="5396009" h="2673637" stroke="0" extrusionOk="0">
                <a:moveTo>
                  <a:pt x="0" y="0"/>
                </a:moveTo>
                <a:cubicBezTo>
                  <a:pt x="136379" y="-34350"/>
                  <a:pt x="603153" y="11427"/>
                  <a:pt x="899335" y="0"/>
                </a:cubicBezTo>
                <a:lnTo>
                  <a:pt x="899335" y="0"/>
                </a:lnTo>
                <a:cubicBezTo>
                  <a:pt x="1517908" y="59848"/>
                  <a:pt x="1780222" y="1077"/>
                  <a:pt x="2248337" y="0"/>
                </a:cubicBezTo>
                <a:cubicBezTo>
                  <a:pt x="3720236" y="158035"/>
                  <a:pt x="4051760" y="-55756"/>
                  <a:pt x="5396009" y="0"/>
                </a:cubicBezTo>
                <a:cubicBezTo>
                  <a:pt x="5451845" y="519016"/>
                  <a:pt x="5339878" y="1069003"/>
                  <a:pt x="5396009" y="1559622"/>
                </a:cubicBezTo>
                <a:lnTo>
                  <a:pt x="5396009" y="1559622"/>
                </a:lnTo>
                <a:cubicBezTo>
                  <a:pt x="5406413" y="1818354"/>
                  <a:pt x="5368622" y="2096242"/>
                  <a:pt x="5396009" y="2228031"/>
                </a:cubicBezTo>
                <a:cubicBezTo>
                  <a:pt x="5384590" y="2389116"/>
                  <a:pt x="5433954" y="2553101"/>
                  <a:pt x="5396009" y="2673637"/>
                </a:cubicBezTo>
                <a:cubicBezTo>
                  <a:pt x="4084299" y="2767570"/>
                  <a:pt x="3683831" y="2746135"/>
                  <a:pt x="2248337" y="2673637"/>
                </a:cubicBezTo>
                <a:cubicBezTo>
                  <a:pt x="2197604" y="2951264"/>
                  <a:pt x="1341343" y="3830687"/>
                  <a:pt x="824240" y="4162184"/>
                </a:cubicBezTo>
                <a:cubicBezTo>
                  <a:pt x="738939" y="3955545"/>
                  <a:pt x="760269" y="2934214"/>
                  <a:pt x="899335" y="2673637"/>
                </a:cubicBezTo>
                <a:cubicBezTo>
                  <a:pt x="769058" y="2653401"/>
                  <a:pt x="149314" y="2665881"/>
                  <a:pt x="0" y="2673637"/>
                </a:cubicBezTo>
                <a:cubicBezTo>
                  <a:pt x="31947" y="2551823"/>
                  <a:pt x="33163" y="2420182"/>
                  <a:pt x="0" y="2228031"/>
                </a:cubicBezTo>
                <a:cubicBezTo>
                  <a:pt x="21705" y="2119804"/>
                  <a:pt x="19625" y="1776584"/>
                  <a:pt x="0" y="1559622"/>
                </a:cubicBezTo>
                <a:lnTo>
                  <a:pt x="0" y="1559622"/>
                </a:lnTo>
                <a:cubicBezTo>
                  <a:pt x="116583" y="881816"/>
                  <a:pt x="81234" y="674617"/>
                  <a:pt x="0" y="0"/>
                </a:cubicBezTo>
                <a:close/>
              </a:path>
            </a:pathLst>
          </a:custGeom>
          <a:solidFill>
            <a:schemeClr val="bg1">
              <a:lumMod val="95000"/>
            </a:schemeClr>
          </a:solidFill>
          <a:ln w="57150">
            <a:solidFill>
              <a:schemeClr val="accent1">
                <a:lumMod val="50000"/>
              </a:schemeClr>
            </a:solidFill>
            <a:extLst>
              <a:ext uri="{C807C97D-BFC1-408E-A445-0C87EB9F89A2}">
                <ask:lineSketchStyleProps xmlns:ask="http://schemas.microsoft.com/office/drawing/2018/sketchyshapes" sd="3056397727">
                  <a:prstGeom prst="wedgeRectCallout">
                    <a:avLst>
                      <a:gd name="adj1" fmla="val -34725"/>
                      <a:gd name="adj2" fmla="val 105675"/>
                    </a:avLst>
                  </a:prstGeom>
                  <ask:type>
                    <ask:lineSketchCurved/>
                  </ask:type>
                </ask:lineSketchStyleProps>
              </a:ext>
            </a:extLst>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Gadugi" panose="020B0502040204020203" pitchFamily="34" charset="0"/>
                <a:ea typeface="Gadugi" panose="020B0502040204020203" pitchFamily="34" charset="0"/>
              </a:rPr>
              <a:t>Was ist ein Vorteil eines </a:t>
            </a:r>
            <a:r>
              <a:rPr lang="de-DE" sz="2400" b="1" dirty="0">
                <a:solidFill>
                  <a:schemeClr val="tx1"/>
                </a:solidFill>
                <a:latin typeface="Gadugi" panose="020B0502040204020203" pitchFamily="34" charset="0"/>
                <a:ea typeface="Gadugi" panose="020B0502040204020203" pitchFamily="34" charset="0"/>
              </a:rPr>
              <a:t>Online-Shops </a:t>
            </a:r>
            <a:r>
              <a:rPr lang="de-DE" sz="2400" dirty="0">
                <a:solidFill>
                  <a:schemeClr val="tx1"/>
                </a:solidFill>
                <a:latin typeface="Gadugi" panose="020B0502040204020203" pitchFamily="34" charset="0"/>
                <a:ea typeface="Gadugi" panose="020B0502040204020203" pitchFamily="34" charset="0"/>
              </a:rPr>
              <a:t>gegenüber dem stationären Handel?</a:t>
            </a:r>
            <a:endParaRPr lang="de-AT" sz="2400" dirty="0">
              <a:solidFill>
                <a:schemeClr val="tx1"/>
              </a:solidFill>
              <a:latin typeface="Gadugi" panose="020B0502040204020203" pitchFamily="34" charset="0"/>
              <a:ea typeface="Gadugi" panose="020B0502040204020203" pitchFamily="34" charset="0"/>
            </a:endParaRPr>
          </a:p>
        </p:txBody>
      </p:sp>
      <p:sp>
        <p:nvSpPr>
          <p:cNvPr id="7" name="Rechteck: abgerundete Ecken 6">
            <a:extLst>
              <a:ext uri="{FF2B5EF4-FFF2-40B4-BE49-F238E27FC236}">
                <a16:creationId xmlns:a16="http://schemas.microsoft.com/office/drawing/2014/main" id="{945A99C3-2440-ED4C-2DF3-4436F675EB55}"/>
              </a:ext>
            </a:extLst>
          </p:cNvPr>
          <p:cNvSpPr/>
          <p:nvPr/>
        </p:nvSpPr>
        <p:spPr>
          <a:xfrm rot="21101627">
            <a:off x="8008369" y="207356"/>
            <a:ext cx="1049236" cy="925506"/>
          </a:xfrm>
          <a:prstGeom prst="roundRect">
            <a:avLst/>
          </a:prstGeom>
          <a:solidFill>
            <a:srgbClr val="00206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Q</a:t>
            </a:r>
          </a:p>
        </p:txBody>
      </p:sp>
      <p:sp>
        <p:nvSpPr>
          <p:cNvPr id="8" name="Rechteck: abgerundete Ecken 7">
            <a:extLst>
              <a:ext uri="{FF2B5EF4-FFF2-40B4-BE49-F238E27FC236}">
                <a16:creationId xmlns:a16="http://schemas.microsoft.com/office/drawing/2014/main" id="{FC8D19EA-495C-5E84-72E3-139FD902C7F3}"/>
              </a:ext>
            </a:extLst>
          </p:cNvPr>
          <p:cNvSpPr/>
          <p:nvPr/>
        </p:nvSpPr>
        <p:spPr>
          <a:xfrm rot="291751">
            <a:off x="8896731" y="214840"/>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U</a:t>
            </a:r>
          </a:p>
        </p:txBody>
      </p:sp>
      <p:sp>
        <p:nvSpPr>
          <p:cNvPr id="9" name="Rechteck: abgerundete Ecken 8">
            <a:extLst>
              <a:ext uri="{FF2B5EF4-FFF2-40B4-BE49-F238E27FC236}">
                <a16:creationId xmlns:a16="http://schemas.microsoft.com/office/drawing/2014/main" id="{8DC4A156-4CCE-4A43-47E1-F578E34E7297}"/>
              </a:ext>
            </a:extLst>
          </p:cNvPr>
          <p:cNvSpPr/>
          <p:nvPr/>
        </p:nvSpPr>
        <p:spPr>
          <a:xfrm rot="21289205">
            <a:off x="9869138" y="185977"/>
            <a:ext cx="1049236" cy="925506"/>
          </a:xfrm>
          <a:prstGeom prst="roundRect">
            <a:avLst/>
          </a:prstGeom>
          <a:solidFill>
            <a:schemeClr val="accent1">
              <a:lumMod val="60000"/>
              <a:lumOff val="40000"/>
            </a:schemeClr>
          </a:solidFill>
          <a:ln>
            <a:solidFill>
              <a:schemeClr val="accent1">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I</a:t>
            </a:r>
          </a:p>
        </p:txBody>
      </p:sp>
      <p:sp>
        <p:nvSpPr>
          <p:cNvPr id="10" name="Rechteck: abgerundete Ecken 9">
            <a:extLst>
              <a:ext uri="{FF2B5EF4-FFF2-40B4-BE49-F238E27FC236}">
                <a16:creationId xmlns:a16="http://schemas.microsoft.com/office/drawing/2014/main" id="{75864E07-C78A-4D16-3E3D-FDDC5C6C9F03}"/>
              </a:ext>
            </a:extLst>
          </p:cNvPr>
          <p:cNvSpPr/>
          <p:nvPr/>
        </p:nvSpPr>
        <p:spPr>
          <a:xfrm rot="345381">
            <a:off x="10794901" y="236031"/>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Z</a:t>
            </a:r>
          </a:p>
        </p:txBody>
      </p:sp>
      <p:grpSp>
        <p:nvGrpSpPr>
          <p:cNvPr id="3" name="Gruppieren 2">
            <a:extLst>
              <a:ext uri="{FF2B5EF4-FFF2-40B4-BE49-F238E27FC236}">
                <a16:creationId xmlns:a16="http://schemas.microsoft.com/office/drawing/2014/main" id="{5D3E3C00-A7D4-3A6D-3443-9915DBFEAC5B}"/>
              </a:ext>
            </a:extLst>
          </p:cNvPr>
          <p:cNvGrpSpPr/>
          <p:nvPr/>
        </p:nvGrpSpPr>
        <p:grpSpPr>
          <a:xfrm>
            <a:off x="6040941" y="1924945"/>
            <a:ext cx="5524983" cy="925506"/>
            <a:chOff x="6040941" y="1924945"/>
            <a:chExt cx="5524983" cy="925506"/>
          </a:xfrm>
        </p:grpSpPr>
        <p:sp>
          <p:nvSpPr>
            <p:cNvPr id="5" name="Rechteck: abgerundete Ecken 4">
              <a:extLst>
                <a:ext uri="{FF2B5EF4-FFF2-40B4-BE49-F238E27FC236}">
                  <a16:creationId xmlns:a16="http://schemas.microsoft.com/office/drawing/2014/main" id="{2E7E6FC0-EECE-D3C7-2F62-ACFDA79CB20A}"/>
                </a:ext>
              </a:extLst>
            </p:cNvPr>
            <p:cNvSpPr/>
            <p:nvPr/>
          </p:nvSpPr>
          <p:spPr>
            <a:xfrm>
              <a:off x="6837405" y="1924945"/>
              <a:ext cx="4728519" cy="925506"/>
            </a:xfrm>
            <a:prstGeom prst="roundRect">
              <a:avLst/>
            </a:prstGeom>
            <a:solidFill>
              <a:schemeClr val="bg1"/>
            </a:solidFill>
            <a:ln w="28575">
              <a:solidFill>
                <a:srgbClr val="1B8682"/>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err="1">
                  <a:solidFill>
                    <a:srgbClr val="000000"/>
                  </a:solidFill>
                  <a:latin typeface="Gadugi" panose="020B0502040204020203" pitchFamily="34" charset="0"/>
                  <a:ea typeface="Gadugi" panose="020B0502040204020203" pitchFamily="34" charset="0"/>
                </a:rPr>
                <a:t>Kund:innen</a:t>
              </a:r>
              <a:r>
                <a:rPr lang="de-DE" dirty="0">
                  <a:solidFill>
                    <a:srgbClr val="000000"/>
                  </a:solidFill>
                  <a:latin typeface="Gadugi" panose="020B0502040204020203" pitchFamily="34" charset="0"/>
                  <a:ea typeface="Gadugi" panose="020B0502040204020203" pitchFamily="34" charset="0"/>
                </a:rPr>
                <a:t> können jederzeit auf den Online-Shop zugreifen. </a:t>
              </a:r>
            </a:p>
          </p:txBody>
        </p:sp>
        <p:sp>
          <p:nvSpPr>
            <p:cNvPr id="11" name="Rechteck: abgerundete Ecken 10">
              <a:extLst>
                <a:ext uri="{FF2B5EF4-FFF2-40B4-BE49-F238E27FC236}">
                  <a16:creationId xmlns:a16="http://schemas.microsoft.com/office/drawing/2014/main" id="{BEE387B4-5BF9-1DAD-F277-DCEA557E677F}"/>
                </a:ext>
              </a:extLst>
            </p:cNvPr>
            <p:cNvSpPr/>
            <p:nvPr/>
          </p:nvSpPr>
          <p:spPr>
            <a:xfrm>
              <a:off x="6040941" y="1924945"/>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A</a:t>
              </a:r>
            </a:p>
          </p:txBody>
        </p:sp>
      </p:grpSp>
      <p:grpSp>
        <p:nvGrpSpPr>
          <p:cNvPr id="12" name="Gruppieren 11">
            <a:extLst>
              <a:ext uri="{FF2B5EF4-FFF2-40B4-BE49-F238E27FC236}">
                <a16:creationId xmlns:a16="http://schemas.microsoft.com/office/drawing/2014/main" id="{54E1A858-1AD5-C9E8-7978-FF7D503754CA}"/>
              </a:ext>
            </a:extLst>
          </p:cNvPr>
          <p:cNvGrpSpPr/>
          <p:nvPr/>
        </p:nvGrpSpPr>
        <p:grpSpPr>
          <a:xfrm>
            <a:off x="6040941" y="3367842"/>
            <a:ext cx="5524983" cy="925506"/>
            <a:chOff x="6040941" y="3367842"/>
            <a:chExt cx="5524983" cy="925506"/>
          </a:xfrm>
        </p:grpSpPr>
        <p:sp>
          <p:nvSpPr>
            <p:cNvPr id="13" name="Rechteck: abgerundete Ecken 12">
              <a:extLst>
                <a:ext uri="{FF2B5EF4-FFF2-40B4-BE49-F238E27FC236}">
                  <a16:creationId xmlns:a16="http://schemas.microsoft.com/office/drawing/2014/main" id="{93E700F9-C7A3-B814-F023-1B55C11D0399}"/>
                </a:ext>
              </a:extLst>
            </p:cNvPr>
            <p:cNvSpPr/>
            <p:nvPr/>
          </p:nvSpPr>
          <p:spPr>
            <a:xfrm>
              <a:off x="6837405" y="3367842"/>
              <a:ext cx="4728519" cy="925506"/>
            </a:xfrm>
            <a:prstGeom prst="roundRect">
              <a:avLst/>
            </a:prstGeom>
            <a:solidFill>
              <a:schemeClr val="bg1"/>
            </a:solidFill>
            <a:ln w="28575">
              <a:solidFill>
                <a:srgbClr val="8FAADC"/>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err="1">
                  <a:solidFill>
                    <a:srgbClr val="000000"/>
                  </a:solidFill>
                  <a:latin typeface="Gadugi" panose="020B0502040204020203" pitchFamily="34" charset="0"/>
                  <a:ea typeface="Gadugi" panose="020B0502040204020203" pitchFamily="34" charset="0"/>
                </a:rPr>
                <a:t>Kund:innen</a:t>
              </a:r>
              <a:r>
                <a:rPr lang="de-DE" dirty="0">
                  <a:solidFill>
                    <a:srgbClr val="000000"/>
                  </a:solidFill>
                  <a:latin typeface="Gadugi" panose="020B0502040204020203" pitchFamily="34" charset="0"/>
                  <a:ea typeface="Gadugi" panose="020B0502040204020203" pitchFamily="34" charset="0"/>
                </a:rPr>
                <a:t> können die Produkte vor dem Kauf genauer begutachten. </a:t>
              </a:r>
            </a:p>
          </p:txBody>
        </p:sp>
        <p:sp>
          <p:nvSpPr>
            <p:cNvPr id="14" name="Rechteck: abgerundete Ecken 13">
              <a:extLst>
                <a:ext uri="{FF2B5EF4-FFF2-40B4-BE49-F238E27FC236}">
                  <a16:creationId xmlns:a16="http://schemas.microsoft.com/office/drawing/2014/main" id="{0255F8FF-AF58-D88D-3662-6936D8CAC3B6}"/>
                </a:ext>
              </a:extLst>
            </p:cNvPr>
            <p:cNvSpPr/>
            <p:nvPr/>
          </p:nvSpPr>
          <p:spPr>
            <a:xfrm>
              <a:off x="6040941" y="3367842"/>
              <a:ext cx="1049236" cy="925506"/>
            </a:xfrm>
            <a:prstGeom prst="roundRect">
              <a:avLst/>
            </a:prstGeom>
            <a:solidFill>
              <a:srgbClr val="8FAADC"/>
            </a:solidFill>
            <a:ln>
              <a:solidFill>
                <a:srgbClr val="8FAADC"/>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B</a:t>
              </a:r>
            </a:p>
          </p:txBody>
        </p:sp>
      </p:grpSp>
      <p:sp>
        <p:nvSpPr>
          <p:cNvPr id="15" name="Rechteck: abgerundete Ecken 14">
            <a:extLst>
              <a:ext uri="{FF2B5EF4-FFF2-40B4-BE49-F238E27FC236}">
                <a16:creationId xmlns:a16="http://schemas.microsoft.com/office/drawing/2014/main" id="{A340B74A-1A93-2025-29F6-B96F81E88197}"/>
              </a:ext>
            </a:extLst>
          </p:cNvPr>
          <p:cNvSpPr/>
          <p:nvPr/>
        </p:nvSpPr>
        <p:spPr>
          <a:xfrm>
            <a:off x="6892464" y="4810739"/>
            <a:ext cx="4728519" cy="925506"/>
          </a:xfrm>
          <a:prstGeom prst="roundRect">
            <a:avLst/>
          </a:prstGeom>
          <a:solidFill>
            <a:schemeClr val="bg1"/>
          </a:solidFill>
          <a:ln w="28575">
            <a:solidFill>
              <a:srgbClr val="83A984"/>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Es kommt zu weniger Reklamationen von </a:t>
            </a:r>
            <a:r>
              <a:rPr lang="de-DE" dirty="0" err="1">
                <a:solidFill>
                  <a:srgbClr val="000000"/>
                </a:solidFill>
                <a:latin typeface="Gadugi" panose="020B0502040204020203" pitchFamily="34" charset="0"/>
                <a:ea typeface="Gadugi" panose="020B0502040204020203" pitchFamily="34" charset="0"/>
              </a:rPr>
              <a:t>Kund:innen</a:t>
            </a:r>
            <a:r>
              <a:rPr lang="de-DE" dirty="0">
                <a:solidFill>
                  <a:srgbClr val="000000"/>
                </a:solidFill>
                <a:latin typeface="Gadugi" panose="020B0502040204020203" pitchFamily="34" charset="0"/>
                <a:ea typeface="Gadugi" panose="020B0502040204020203" pitchFamily="34" charset="0"/>
              </a:rPr>
              <a:t>. </a:t>
            </a:r>
            <a:endParaRPr lang="de-AT" dirty="0">
              <a:latin typeface="Gadugi" panose="020B0502040204020203" pitchFamily="34" charset="0"/>
              <a:ea typeface="Gadugi" panose="020B0502040204020203" pitchFamily="34" charset="0"/>
            </a:endParaRPr>
          </a:p>
        </p:txBody>
      </p:sp>
      <p:sp>
        <p:nvSpPr>
          <p:cNvPr id="16" name="Rechteck: abgerundete Ecken 15">
            <a:extLst>
              <a:ext uri="{FF2B5EF4-FFF2-40B4-BE49-F238E27FC236}">
                <a16:creationId xmlns:a16="http://schemas.microsoft.com/office/drawing/2014/main" id="{C9CE7C56-E054-26D3-DC3D-A5AA1CF173EF}"/>
              </a:ext>
            </a:extLst>
          </p:cNvPr>
          <p:cNvSpPr/>
          <p:nvPr/>
        </p:nvSpPr>
        <p:spPr>
          <a:xfrm>
            <a:off x="6096000" y="4810739"/>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C</a:t>
            </a:r>
          </a:p>
        </p:txBody>
      </p:sp>
      <p:pic>
        <p:nvPicPr>
          <p:cNvPr id="17" name="Grafik 16" descr="Frau in einem T-Shirt">
            <a:extLst>
              <a:ext uri="{FF2B5EF4-FFF2-40B4-BE49-F238E27FC236}">
                <a16:creationId xmlns:a16="http://schemas.microsoft.com/office/drawing/2014/main" id="{3BD9CD3B-11E5-C260-DEFE-408F167BE4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555" y="5588721"/>
            <a:ext cx="1453165" cy="1375515"/>
          </a:xfrm>
          <a:prstGeom prst="rect">
            <a:avLst/>
          </a:prstGeom>
        </p:spPr>
      </p:pic>
      <p:pic>
        <p:nvPicPr>
          <p:cNvPr id="18" name="Grafik 17" descr="Mann mit dickem Haar">
            <a:extLst>
              <a:ext uri="{FF2B5EF4-FFF2-40B4-BE49-F238E27FC236}">
                <a16:creationId xmlns:a16="http://schemas.microsoft.com/office/drawing/2014/main" id="{A6A7EE1F-F8BA-2716-FCA7-368C637672F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92415" y="4696156"/>
            <a:ext cx="939655" cy="1029759"/>
          </a:xfrm>
          <a:prstGeom prst="rect">
            <a:avLst/>
          </a:prstGeom>
        </p:spPr>
      </p:pic>
      <p:pic>
        <p:nvPicPr>
          <p:cNvPr id="19" name="Grafik 18" descr="Lächelndes Gesicht mit geschlossenen Augen">
            <a:extLst>
              <a:ext uri="{FF2B5EF4-FFF2-40B4-BE49-F238E27FC236}">
                <a16:creationId xmlns:a16="http://schemas.microsoft.com/office/drawing/2014/main" id="{C768706D-650B-12E6-D119-2D349BE88E0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138" y="5097435"/>
            <a:ext cx="449176" cy="491286"/>
          </a:xfrm>
          <a:prstGeom prst="rect">
            <a:avLst/>
          </a:prstGeom>
        </p:spPr>
      </p:pic>
      <p:pic>
        <p:nvPicPr>
          <p:cNvPr id="2" name="Grafik 1" descr="Abzeichen mit einfarbiger Füllung">
            <a:extLst>
              <a:ext uri="{FF2B5EF4-FFF2-40B4-BE49-F238E27FC236}">
                <a16:creationId xmlns:a16="http://schemas.microsoft.com/office/drawing/2014/main" id="{30C93ECE-46DB-1E59-2B55-EAB343DCC34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4095" y="1211822"/>
            <a:ext cx="540000" cy="540000"/>
          </a:xfrm>
          <a:prstGeom prst="rect">
            <a:avLst/>
          </a:prstGeom>
        </p:spPr>
      </p:pic>
    </p:spTree>
    <p:extLst>
      <p:ext uri="{BB962C8B-B14F-4D97-AF65-F5344CB8AC3E}">
        <p14:creationId xmlns:p14="http://schemas.microsoft.com/office/powerpoint/2010/main" val="980727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5</a:t>
            </a:fld>
            <a:endParaRPr lang="de-AT"/>
          </a:p>
        </p:txBody>
      </p:sp>
      <p:sp>
        <p:nvSpPr>
          <p:cNvPr id="6" name="Sprechblase: rechteckig 5">
            <a:extLst>
              <a:ext uri="{FF2B5EF4-FFF2-40B4-BE49-F238E27FC236}">
                <a16:creationId xmlns:a16="http://schemas.microsoft.com/office/drawing/2014/main" id="{7EA513A5-75E2-11FD-2734-055CA0CB9560}"/>
              </a:ext>
            </a:extLst>
          </p:cNvPr>
          <p:cNvSpPr/>
          <p:nvPr/>
        </p:nvSpPr>
        <p:spPr>
          <a:xfrm>
            <a:off x="230434" y="1156958"/>
            <a:ext cx="5396009" cy="2673637"/>
          </a:xfrm>
          <a:custGeom>
            <a:avLst/>
            <a:gdLst>
              <a:gd name="connsiteX0" fmla="*/ 0 w 5396009"/>
              <a:gd name="connsiteY0" fmla="*/ 0 h 2673637"/>
              <a:gd name="connsiteX1" fmla="*/ 899335 w 5396009"/>
              <a:gd name="connsiteY1" fmla="*/ 0 h 2673637"/>
              <a:gd name="connsiteX2" fmla="*/ 899335 w 5396009"/>
              <a:gd name="connsiteY2" fmla="*/ 0 h 2673637"/>
              <a:gd name="connsiteX3" fmla="*/ 2248337 w 5396009"/>
              <a:gd name="connsiteY3" fmla="*/ 0 h 2673637"/>
              <a:gd name="connsiteX4" fmla="*/ 5396009 w 5396009"/>
              <a:gd name="connsiteY4" fmla="*/ 0 h 2673637"/>
              <a:gd name="connsiteX5" fmla="*/ 5396009 w 5396009"/>
              <a:gd name="connsiteY5" fmla="*/ 1559622 h 2673637"/>
              <a:gd name="connsiteX6" fmla="*/ 5396009 w 5396009"/>
              <a:gd name="connsiteY6" fmla="*/ 1559622 h 2673637"/>
              <a:gd name="connsiteX7" fmla="*/ 5396009 w 5396009"/>
              <a:gd name="connsiteY7" fmla="*/ 2228031 h 2673637"/>
              <a:gd name="connsiteX8" fmla="*/ 5396009 w 5396009"/>
              <a:gd name="connsiteY8" fmla="*/ 2673637 h 2673637"/>
              <a:gd name="connsiteX9" fmla="*/ 2248337 w 5396009"/>
              <a:gd name="connsiteY9" fmla="*/ 2673637 h 2673637"/>
              <a:gd name="connsiteX10" fmla="*/ 824240 w 5396009"/>
              <a:gd name="connsiteY10" fmla="*/ 4162184 h 2673637"/>
              <a:gd name="connsiteX11" fmla="*/ 899335 w 5396009"/>
              <a:gd name="connsiteY11" fmla="*/ 2673637 h 2673637"/>
              <a:gd name="connsiteX12" fmla="*/ 0 w 5396009"/>
              <a:gd name="connsiteY12" fmla="*/ 2673637 h 2673637"/>
              <a:gd name="connsiteX13" fmla="*/ 0 w 5396009"/>
              <a:gd name="connsiteY13" fmla="*/ 2228031 h 2673637"/>
              <a:gd name="connsiteX14" fmla="*/ 0 w 5396009"/>
              <a:gd name="connsiteY14" fmla="*/ 1559622 h 2673637"/>
              <a:gd name="connsiteX15" fmla="*/ 0 w 5396009"/>
              <a:gd name="connsiteY15" fmla="*/ 1559622 h 2673637"/>
              <a:gd name="connsiteX16" fmla="*/ 0 w 5396009"/>
              <a:gd name="connsiteY16" fmla="*/ 0 h 267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6009" h="2673637" fill="none" extrusionOk="0">
                <a:moveTo>
                  <a:pt x="0" y="0"/>
                </a:moveTo>
                <a:cubicBezTo>
                  <a:pt x="317423" y="-60077"/>
                  <a:pt x="713727" y="28054"/>
                  <a:pt x="899335" y="0"/>
                </a:cubicBezTo>
                <a:lnTo>
                  <a:pt x="899335" y="0"/>
                </a:lnTo>
                <a:cubicBezTo>
                  <a:pt x="1369137" y="30636"/>
                  <a:pt x="2031632" y="-54272"/>
                  <a:pt x="2248337" y="0"/>
                </a:cubicBezTo>
                <a:cubicBezTo>
                  <a:pt x="3287925" y="40638"/>
                  <a:pt x="4095985" y="109633"/>
                  <a:pt x="5396009" y="0"/>
                </a:cubicBezTo>
                <a:cubicBezTo>
                  <a:pt x="5509835" y="698726"/>
                  <a:pt x="5441733" y="1186326"/>
                  <a:pt x="5396009" y="1559622"/>
                </a:cubicBezTo>
                <a:lnTo>
                  <a:pt x="5396009" y="1559622"/>
                </a:lnTo>
                <a:cubicBezTo>
                  <a:pt x="5340901" y="1780598"/>
                  <a:pt x="5453733" y="1975780"/>
                  <a:pt x="5396009" y="2228031"/>
                </a:cubicBezTo>
                <a:cubicBezTo>
                  <a:pt x="5417951" y="2384937"/>
                  <a:pt x="5398588" y="2458476"/>
                  <a:pt x="5396009" y="2673637"/>
                </a:cubicBezTo>
                <a:cubicBezTo>
                  <a:pt x="4240196" y="2727904"/>
                  <a:pt x="2936443" y="2795710"/>
                  <a:pt x="2248337" y="2673637"/>
                </a:cubicBezTo>
                <a:cubicBezTo>
                  <a:pt x="1749152" y="3254765"/>
                  <a:pt x="1373340" y="3470273"/>
                  <a:pt x="824240" y="4162184"/>
                </a:cubicBezTo>
                <a:cubicBezTo>
                  <a:pt x="963660" y="3917579"/>
                  <a:pt x="981964" y="2869156"/>
                  <a:pt x="899335" y="2673637"/>
                </a:cubicBezTo>
                <a:cubicBezTo>
                  <a:pt x="663941" y="2711614"/>
                  <a:pt x="351738" y="2693225"/>
                  <a:pt x="0" y="2673637"/>
                </a:cubicBezTo>
                <a:cubicBezTo>
                  <a:pt x="-24817" y="2524088"/>
                  <a:pt x="-131" y="2381518"/>
                  <a:pt x="0" y="2228031"/>
                </a:cubicBezTo>
                <a:cubicBezTo>
                  <a:pt x="-18095" y="2074508"/>
                  <a:pt x="-38097" y="1652732"/>
                  <a:pt x="0" y="1559622"/>
                </a:cubicBezTo>
                <a:lnTo>
                  <a:pt x="0" y="1559622"/>
                </a:lnTo>
                <a:cubicBezTo>
                  <a:pt x="56956" y="1394199"/>
                  <a:pt x="-92812" y="479006"/>
                  <a:pt x="0" y="0"/>
                </a:cubicBezTo>
                <a:close/>
              </a:path>
              <a:path w="5396009" h="2673637" stroke="0" extrusionOk="0">
                <a:moveTo>
                  <a:pt x="0" y="0"/>
                </a:moveTo>
                <a:cubicBezTo>
                  <a:pt x="136379" y="-34350"/>
                  <a:pt x="603153" y="11427"/>
                  <a:pt x="899335" y="0"/>
                </a:cubicBezTo>
                <a:lnTo>
                  <a:pt x="899335" y="0"/>
                </a:lnTo>
                <a:cubicBezTo>
                  <a:pt x="1517908" y="59848"/>
                  <a:pt x="1780222" y="1077"/>
                  <a:pt x="2248337" y="0"/>
                </a:cubicBezTo>
                <a:cubicBezTo>
                  <a:pt x="3720236" y="158035"/>
                  <a:pt x="4051760" y="-55756"/>
                  <a:pt x="5396009" y="0"/>
                </a:cubicBezTo>
                <a:cubicBezTo>
                  <a:pt x="5451845" y="519016"/>
                  <a:pt x="5339878" y="1069003"/>
                  <a:pt x="5396009" y="1559622"/>
                </a:cubicBezTo>
                <a:lnTo>
                  <a:pt x="5396009" y="1559622"/>
                </a:lnTo>
                <a:cubicBezTo>
                  <a:pt x="5406413" y="1818354"/>
                  <a:pt x="5368622" y="2096242"/>
                  <a:pt x="5396009" y="2228031"/>
                </a:cubicBezTo>
                <a:cubicBezTo>
                  <a:pt x="5384590" y="2389116"/>
                  <a:pt x="5433954" y="2553101"/>
                  <a:pt x="5396009" y="2673637"/>
                </a:cubicBezTo>
                <a:cubicBezTo>
                  <a:pt x="4084299" y="2767570"/>
                  <a:pt x="3683831" y="2746135"/>
                  <a:pt x="2248337" y="2673637"/>
                </a:cubicBezTo>
                <a:cubicBezTo>
                  <a:pt x="2197604" y="2951264"/>
                  <a:pt x="1341343" y="3830687"/>
                  <a:pt x="824240" y="4162184"/>
                </a:cubicBezTo>
                <a:cubicBezTo>
                  <a:pt x="738939" y="3955545"/>
                  <a:pt x="760269" y="2934214"/>
                  <a:pt x="899335" y="2673637"/>
                </a:cubicBezTo>
                <a:cubicBezTo>
                  <a:pt x="769058" y="2653401"/>
                  <a:pt x="149314" y="2665881"/>
                  <a:pt x="0" y="2673637"/>
                </a:cubicBezTo>
                <a:cubicBezTo>
                  <a:pt x="31947" y="2551823"/>
                  <a:pt x="33163" y="2420182"/>
                  <a:pt x="0" y="2228031"/>
                </a:cubicBezTo>
                <a:cubicBezTo>
                  <a:pt x="21705" y="2119804"/>
                  <a:pt x="19625" y="1776584"/>
                  <a:pt x="0" y="1559622"/>
                </a:cubicBezTo>
                <a:lnTo>
                  <a:pt x="0" y="1559622"/>
                </a:lnTo>
                <a:cubicBezTo>
                  <a:pt x="116583" y="881816"/>
                  <a:pt x="81234" y="674617"/>
                  <a:pt x="0" y="0"/>
                </a:cubicBezTo>
                <a:close/>
              </a:path>
            </a:pathLst>
          </a:custGeom>
          <a:solidFill>
            <a:schemeClr val="bg1">
              <a:lumMod val="95000"/>
            </a:schemeClr>
          </a:solidFill>
          <a:ln w="57150">
            <a:solidFill>
              <a:schemeClr val="accent1">
                <a:lumMod val="50000"/>
              </a:schemeClr>
            </a:solidFill>
            <a:extLst>
              <a:ext uri="{C807C97D-BFC1-408E-A445-0C87EB9F89A2}">
                <ask:lineSketchStyleProps xmlns:ask="http://schemas.microsoft.com/office/drawing/2018/sketchyshapes" sd="3056397727">
                  <a:prstGeom prst="wedgeRectCallout">
                    <a:avLst>
                      <a:gd name="adj1" fmla="val -34725"/>
                      <a:gd name="adj2" fmla="val 105675"/>
                    </a:avLst>
                  </a:prstGeom>
                  <ask:type>
                    <ask:lineSketchCurved/>
                  </ask:type>
                </ask:lineSketchStyleProps>
              </a:ext>
            </a:extLst>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Gadugi" panose="020B0502040204020203" pitchFamily="34" charset="0"/>
                <a:ea typeface="Gadugi" panose="020B0502040204020203" pitchFamily="34" charset="0"/>
              </a:rPr>
              <a:t>Was ist ein Beispiel für </a:t>
            </a:r>
            <a:r>
              <a:rPr lang="de-DE" sz="2400" b="1" dirty="0">
                <a:solidFill>
                  <a:schemeClr val="tx1"/>
                </a:solidFill>
                <a:latin typeface="Gadugi" panose="020B0502040204020203" pitchFamily="34" charset="0"/>
                <a:ea typeface="Gadugi" panose="020B0502040204020203" pitchFamily="34" charset="0"/>
              </a:rPr>
              <a:t>digitale Innovation</a:t>
            </a:r>
            <a:r>
              <a:rPr lang="de-DE" sz="2400" dirty="0">
                <a:solidFill>
                  <a:schemeClr val="tx1"/>
                </a:solidFill>
                <a:latin typeface="Gadugi" panose="020B0502040204020203" pitchFamily="34" charset="0"/>
                <a:ea typeface="Gadugi" panose="020B0502040204020203" pitchFamily="34" charset="0"/>
              </a:rPr>
              <a:t> in einem Unternehmen?</a:t>
            </a:r>
            <a:endParaRPr lang="de-AT" sz="2400" dirty="0">
              <a:solidFill>
                <a:schemeClr val="tx1"/>
              </a:solidFill>
              <a:latin typeface="Gadugi" panose="020B0502040204020203" pitchFamily="34" charset="0"/>
              <a:ea typeface="Gadugi" panose="020B0502040204020203" pitchFamily="34" charset="0"/>
            </a:endParaRPr>
          </a:p>
        </p:txBody>
      </p:sp>
      <p:sp>
        <p:nvSpPr>
          <p:cNvPr id="7" name="Rechteck: abgerundete Ecken 6">
            <a:extLst>
              <a:ext uri="{FF2B5EF4-FFF2-40B4-BE49-F238E27FC236}">
                <a16:creationId xmlns:a16="http://schemas.microsoft.com/office/drawing/2014/main" id="{945A99C3-2440-ED4C-2DF3-4436F675EB55}"/>
              </a:ext>
            </a:extLst>
          </p:cNvPr>
          <p:cNvSpPr/>
          <p:nvPr/>
        </p:nvSpPr>
        <p:spPr>
          <a:xfrm rot="21101627">
            <a:off x="8008369" y="207356"/>
            <a:ext cx="1049236" cy="925506"/>
          </a:xfrm>
          <a:prstGeom prst="roundRect">
            <a:avLst/>
          </a:prstGeom>
          <a:solidFill>
            <a:srgbClr val="00206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Q</a:t>
            </a:r>
          </a:p>
        </p:txBody>
      </p:sp>
      <p:sp>
        <p:nvSpPr>
          <p:cNvPr id="8" name="Rechteck: abgerundete Ecken 7">
            <a:extLst>
              <a:ext uri="{FF2B5EF4-FFF2-40B4-BE49-F238E27FC236}">
                <a16:creationId xmlns:a16="http://schemas.microsoft.com/office/drawing/2014/main" id="{FC8D19EA-495C-5E84-72E3-139FD902C7F3}"/>
              </a:ext>
            </a:extLst>
          </p:cNvPr>
          <p:cNvSpPr/>
          <p:nvPr/>
        </p:nvSpPr>
        <p:spPr>
          <a:xfrm rot="291751">
            <a:off x="8896731" y="214840"/>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U</a:t>
            </a:r>
          </a:p>
        </p:txBody>
      </p:sp>
      <p:sp>
        <p:nvSpPr>
          <p:cNvPr id="9" name="Rechteck: abgerundete Ecken 8">
            <a:extLst>
              <a:ext uri="{FF2B5EF4-FFF2-40B4-BE49-F238E27FC236}">
                <a16:creationId xmlns:a16="http://schemas.microsoft.com/office/drawing/2014/main" id="{8DC4A156-4CCE-4A43-47E1-F578E34E7297}"/>
              </a:ext>
            </a:extLst>
          </p:cNvPr>
          <p:cNvSpPr/>
          <p:nvPr/>
        </p:nvSpPr>
        <p:spPr>
          <a:xfrm rot="21289205">
            <a:off x="9869138" y="185977"/>
            <a:ext cx="1049236" cy="925506"/>
          </a:xfrm>
          <a:prstGeom prst="roundRect">
            <a:avLst/>
          </a:prstGeom>
          <a:solidFill>
            <a:schemeClr val="accent1">
              <a:lumMod val="60000"/>
              <a:lumOff val="40000"/>
            </a:schemeClr>
          </a:solidFill>
          <a:ln>
            <a:solidFill>
              <a:schemeClr val="accent1">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I</a:t>
            </a:r>
          </a:p>
        </p:txBody>
      </p:sp>
      <p:sp>
        <p:nvSpPr>
          <p:cNvPr id="10" name="Rechteck: abgerundete Ecken 9">
            <a:extLst>
              <a:ext uri="{FF2B5EF4-FFF2-40B4-BE49-F238E27FC236}">
                <a16:creationId xmlns:a16="http://schemas.microsoft.com/office/drawing/2014/main" id="{75864E07-C78A-4D16-3E3D-FDDC5C6C9F03}"/>
              </a:ext>
            </a:extLst>
          </p:cNvPr>
          <p:cNvSpPr/>
          <p:nvPr/>
        </p:nvSpPr>
        <p:spPr>
          <a:xfrm rot="345381">
            <a:off x="10794901" y="236031"/>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Z</a:t>
            </a:r>
          </a:p>
        </p:txBody>
      </p:sp>
      <p:grpSp>
        <p:nvGrpSpPr>
          <p:cNvPr id="2" name="Gruppieren 1">
            <a:extLst>
              <a:ext uri="{FF2B5EF4-FFF2-40B4-BE49-F238E27FC236}">
                <a16:creationId xmlns:a16="http://schemas.microsoft.com/office/drawing/2014/main" id="{30446645-4067-3224-7A83-3B1DDB1D7C63}"/>
              </a:ext>
            </a:extLst>
          </p:cNvPr>
          <p:cNvGrpSpPr/>
          <p:nvPr/>
        </p:nvGrpSpPr>
        <p:grpSpPr>
          <a:xfrm>
            <a:off x="6040941" y="1924945"/>
            <a:ext cx="5524983" cy="925506"/>
            <a:chOff x="6040941" y="1924945"/>
            <a:chExt cx="5524983" cy="925506"/>
          </a:xfrm>
        </p:grpSpPr>
        <p:sp>
          <p:nvSpPr>
            <p:cNvPr id="5" name="Rechteck: abgerundete Ecken 4">
              <a:extLst>
                <a:ext uri="{FF2B5EF4-FFF2-40B4-BE49-F238E27FC236}">
                  <a16:creationId xmlns:a16="http://schemas.microsoft.com/office/drawing/2014/main" id="{2E7E6FC0-EECE-D3C7-2F62-ACFDA79CB20A}"/>
                </a:ext>
              </a:extLst>
            </p:cNvPr>
            <p:cNvSpPr/>
            <p:nvPr/>
          </p:nvSpPr>
          <p:spPr>
            <a:xfrm>
              <a:off x="6837405" y="1924945"/>
              <a:ext cx="4728519" cy="925506"/>
            </a:xfrm>
            <a:prstGeom prst="roundRect">
              <a:avLst/>
            </a:prstGeom>
            <a:solidFill>
              <a:schemeClr val="bg1"/>
            </a:solidFill>
            <a:ln w="28575">
              <a:solidFill>
                <a:srgbClr val="1B8682"/>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Die Entwicklung eines virtuellen Assistenten, der </a:t>
              </a:r>
              <a:r>
                <a:rPr lang="de-DE" dirty="0" err="1">
                  <a:solidFill>
                    <a:srgbClr val="000000"/>
                  </a:solidFill>
                  <a:latin typeface="Gadugi" panose="020B0502040204020203" pitchFamily="34" charset="0"/>
                  <a:ea typeface="Gadugi" panose="020B0502040204020203" pitchFamily="34" charset="0"/>
                </a:rPr>
                <a:t>Kund:innenanfragen</a:t>
              </a:r>
              <a:r>
                <a:rPr lang="de-DE" dirty="0">
                  <a:solidFill>
                    <a:srgbClr val="000000"/>
                  </a:solidFill>
                  <a:latin typeface="Gadugi" panose="020B0502040204020203" pitchFamily="34" charset="0"/>
                  <a:ea typeface="Gadugi" panose="020B0502040204020203" pitchFamily="34" charset="0"/>
                </a:rPr>
                <a:t> automatisch beantwortet. </a:t>
              </a:r>
            </a:p>
          </p:txBody>
        </p:sp>
        <p:sp>
          <p:nvSpPr>
            <p:cNvPr id="11" name="Rechteck: abgerundete Ecken 10">
              <a:extLst>
                <a:ext uri="{FF2B5EF4-FFF2-40B4-BE49-F238E27FC236}">
                  <a16:creationId xmlns:a16="http://schemas.microsoft.com/office/drawing/2014/main" id="{BEE387B4-5BF9-1DAD-F277-DCEA557E677F}"/>
                </a:ext>
              </a:extLst>
            </p:cNvPr>
            <p:cNvSpPr/>
            <p:nvPr/>
          </p:nvSpPr>
          <p:spPr>
            <a:xfrm>
              <a:off x="6040941" y="1924945"/>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A</a:t>
              </a:r>
            </a:p>
          </p:txBody>
        </p:sp>
      </p:grpSp>
      <p:grpSp>
        <p:nvGrpSpPr>
          <p:cNvPr id="12" name="Gruppieren 11">
            <a:extLst>
              <a:ext uri="{FF2B5EF4-FFF2-40B4-BE49-F238E27FC236}">
                <a16:creationId xmlns:a16="http://schemas.microsoft.com/office/drawing/2014/main" id="{54E1A858-1AD5-C9E8-7978-FF7D503754CA}"/>
              </a:ext>
            </a:extLst>
          </p:cNvPr>
          <p:cNvGrpSpPr/>
          <p:nvPr/>
        </p:nvGrpSpPr>
        <p:grpSpPr>
          <a:xfrm>
            <a:off x="6040941" y="3367842"/>
            <a:ext cx="5524983" cy="925506"/>
            <a:chOff x="6040941" y="3367842"/>
            <a:chExt cx="5524983" cy="925506"/>
          </a:xfrm>
        </p:grpSpPr>
        <p:sp>
          <p:nvSpPr>
            <p:cNvPr id="13" name="Rechteck: abgerundete Ecken 12">
              <a:extLst>
                <a:ext uri="{FF2B5EF4-FFF2-40B4-BE49-F238E27FC236}">
                  <a16:creationId xmlns:a16="http://schemas.microsoft.com/office/drawing/2014/main" id="{93E700F9-C7A3-B814-F023-1B55C11D0399}"/>
                </a:ext>
              </a:extLst>
            </p:cNvPr>
            <p:cNvSpPr/>
            <p:nvPr/>
          </p:nvSpPr>
          <p:spPr>
            <a:xfrm>
              <a:off x="6837405" y="3367842"/>
              <a:ext cx="4728519" cy="925506"/>
            </a:xfrm>
            <a:prstGeom prst="roundRect">
              <a:avLst/>
            </a:prstGeom>
            <a:solidFill>
              <a:schemeClr val="bg1"/>
            </a:solidFill>
            <a:ln w="28575">
              <a:solidFill>
                <a:srgbClr val="8FAADC"/>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sz="1800" b="0" i="0" dirty="0">
                  <a:solidFill>
                    <a:srgbClr val="000000"/>
                  </a:solidFill>
                  <a:effectLst/>
                  <a:latin typeface="Gadugi" panose="020B0502040204020203" pitchFamily="34" charset="0"/>
                  <a:ea typeface="Gadugi" panose="020B0502040204020203" pitchFamily="34" charset="0"/>
                </a:rPr>
                <a:t>Die Einführung von Qualitätsprüfungen durch manuelle Tests. </a:t>
              </a:r>
            </a:p>
          </p:txBody>
        </p:sp>
        <p:sp>
          <p:nvSpPr>
            <p:cNvPr id="14" name="Rechteck: abgerundete Ecken 13">
              <a:extLst>
                <a:ext uri="{FF2B5EF4-FFF2-40B4-BE49-F238E27FC236}">
                  <a16:creationId xmlns:a16="http://schemas.microsoft.com/office/drawing/2014/main" id="{0255F8FF-AF58-D88D-3662-6936D8CAC3B6}"/>
                </a:ext>
              </a:extLst>
            </p:cNvPr>
            <p:cNvSpPr/>
            <p:nvPr/>
          </p:nvSpPr>
          <p:spPr>
            <a:xfrm>
              <a:off x="6040941" y="3367842"/>
              <a:ext cx="1049236" cy="925506"/>
            </a:xfrm>
            <a:prstGeom prst="roundRect">
              <a:avLst/>
            </a:prstGeom>
            <a:solidFill>
              <a:srgbClr val="8FAADC"/>
            </a:solidFill>
            <a:ln>
              <a:solidFill>
                <a:srgbClr val="8FAADC"/>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B</a:t>
              </a:r>
            </a:p>
          </p:txBody>
        </p:sp>
      </p:grpSp>
      <p:sp>
        <p:nvSpPr>
          <p:cNvPr id="15" name="Rechteck: abgerundete Ecken 14">
            <a:extLst>
              <a:ext uri="{FF2B5EF4-FFF2-40B4-BE49-F238E27FC236}">
                <a16:creationId xmlns:a16="http://schemas.microsoft.com/office/drawing/2014/main" id="{A340B74A-1A93-2025-29F6-B96F81E88197}"/>
              </a:ext>
            </a:extLst>
          </p:cNvPr>
          <p:cNvSpPr/>
          <p:nvPr/>
        </p:nvSpPr>
        <p:spPr>
          <a:xfrm>
            <a:off x="6892464" y="4810739"/>
            <a:ext cx="4728519" cy="925506"/>
          </a:xfrm>
          <a:prstGeom prst="roundRect">
            <a:avLst/>
          </a:prstGeom>
          <a:solidFill>
            <a:schemeClr val="bg1"/>
          </a:solidFill>
          <a:ln w="28575">
            <a:solidFill>
              <a:srgbClr val="83A984"/>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Das wöchentliche Briefing der Abteilungen zur Besprechung von </a:t>
            </a:r>
            <a:r>
              <a:rPr lang="de-DE" dirty="0" err="1">
                <a:solidFill>
                  <a:srgbClr val="000000"/>
                </a:solidFill>
                <a:latin typeface="Gadugi" panose="020B0502040204020203" pitchFamily="34" charset="0"/>
                <a:ea typeface="Gadugi" panose="020B0502040204020203" pitchFamily="34" charset="0"/>
              </a:rPr>
              <a:t>Kund:innenwünschen</a:t>
            </a:r>
            <a:r>
              <a:rPr lang="de-DE" dirty="0">
                <a:solidFill>
                  <a:srgbClr val="000000"/>
                </a:solidFill>
                <a:latin typeface="Gadugi" panose="020B0502040204020203" pitchFamily="34" charset="0"/>
                <a:ea typeface="Gadugi" panose="020B0502040204020203" pitchFamily="34" charset="0"/>
              </a:rPr>
              <a:t>.</a:t>
            </a:r>
            <a:endParaRPr lang="de-AT" dirty="0">
              <a:latin typeface="Gadugi" panose="020B0502040204020203" pitchFamily="34" charset="0"/>
              <a:ea typeface="Gadugi" panose="020B0502040204020203" pitchFamily="34" charset="0"/>
            </a:endParaRPr>
          </a:p>
        </p:txBody>
      </p:sp>
      <p:sp>
        <p:nvSpPr>
          <p:cNvPr id="16" name="Rechteck: abgerundete Ecken 15">
            <a:extLst>
              <a:ext uri="{FF2B5EF4-FFF2-40B4-BE49-F238E27FC236}">
                <a16:creationId xmlns:a16="http://schemas.microsoft.com/office/drawing/2014/main" id="{C9CE7C56-E054-26D3-DC3D-A5AA1CF173EF}"/>
              </a:ext>
            </a:extLst>
          </p:cNvPr>
          <p:cNvSpPr/>
          <p:nvPr/>
        </p:nvSpPr>
        <p:spPr>
          <a:xfrm>
            <a:off x="6096000" y="4810739"/>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C</a:t>
            </a:r>
          </a:p>
        </p:txBody>
      </p:sp>
      <p:pic>
        <p:nvPicPr>
          <p:cNvPr id="17" name="Grafik 16" descr="Frau in einem T-Shirt">
            <a:extLst>
              <a:ext uri="{FF2B5EF4-FFF2-40B4-BE49-F238E27FC236}">
                <a16:creationId xmlns:a16="http://schemas.microsoft.com/office/drawing/2014/main" id="{3BD9CD3B-11E5-C260-DEFE-408F167BE4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555" y="5588721"/>
            <a:ext cx="1453165" cy="1375515"/>
          </a:xfrm>
          <a:prstGeom prst="rect">
            <a:avLst/>
          </a:prstGeom>
        </p:spPr>
      </p:pic>
      <p:pic>
        <p:nvPicPr>
          <p:cNvPr id="18" name="Grafik 17" descr="Mann mit dickem Haar">
            <a:extLst>
              <a:ext uri="{FF2B5EF4-FFF2-40B4-BE49-F238E27FC236}">
                <a16:creationId xmlns:a16="http://schemas.microsoft.com/office/drawing/2014/main" id="{A6A7EE1F-F8BA-2716-FCA7-368C637672F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92415" y="4696156"/>
            <a:ext cx="939655" cy="1029759"/>
          </a:xfrm>
          <a:prstGeom prst="rect">
            <a:avLst/>
          </a:prstGeom>
        </p:spPr>
      </p:pic>
      <p:pic>
        <p:nvPicPr>
          <p:cNvPr id="19" name="Grafik 18" descr="Lächelndes Gesicht mit geschlossenen Augen">
            <a:extLst>
              <a:ext uri="{FF2B5EF4-FFF2-40B4-BE49-F238E27FC236}">
                <a16:creationId xmlns:a16="http://schemas.microsoft.com/office/drawing/2014/main" id="{C768706D-650B-12E6-D119-2D349BE88E0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138" y="5097435"/>
            <a:ext cx="449176" cy="491286"/>
          </a:xfrm>
          <a:prstGeom prst="rect">
            <a:avLst/>
          </a:prstGeom>
        </p:spPr>
      </p:pic>
      <p:pic>
        <p:nvPicPr>
          <p:cNvPr id="3" name="Grafik 2" descr="Marke 3 mit einfarbiger Füllung">
            <a:extLst>
              <a:ext uri="{FF2B5EF4-FFF2-40B4-BE49-F238E27FC236}">
                <a16:creationId xmlns:a16="http://schemas.microsoft.com/office/drawing/2014/main" id="{9161494F-8453-7DA3-87C6-539BEE9A220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4095" y="1211822"/>
            <a:ext cx="540000" cy="540000"/>
          </a:xfrm>
          <a:prstGeom prst="rect">
            <a:avLst/>
          </a:prstGeom>
        </p:spPr>
      </p:pic>
    </p:spTree>
    <p:extLst>
      <p:ext uri="{BB962C8B-B14F-4D97-AF65-F5344CB8AC3E}">
        <p14:creationId xmlns:p14="http://schemas.microsoft.com/office/powerpoint/2010/main" val="2398149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6</a:t>
            </a:fld>
            <a:endParaRPr lang="de-AT"/>
          </a:p>
        </p:txBody>
      </p:sp>
      <p:sp>
        <p:nvSpPr>
          <p:cNvPr id="5" name="Rechteck: abgerundete Ecken 4">
            <a:extLst>
              <a:ext uri="{FF2B5EF4-FFF2-40B4-BE49-F238E27FC236}">
                <a16:creationId xmlns:a16="http://schemas.microsoft.com/office/drawing/2014/main" id="{2E7E6FC0-EECE-D3C7-2F62-ACFDA79CB20A}"/>
              </a:ext>
            </a:extLst>
          </p:cNvPr>
          <p:cNvSpPr/>
          <p:nvPr/>
        </p:nvSpPr>
        <p:spPr>
          <a:xfrm>
            <a:off x="6837405" y="1924945"/>
            <a:ext cx="4728519" cy="925506"/>
          </a:xfrm>
          <a:prstGeom prst="roundRect">
            <a:avLst/>
          </a:prstGeom>
          <a:solidFill>
            <a:schemeClr val="bg1"/>
          </a:solidFill>
          <a:ln w="28575">
            <a:solidFill>
              <a:srgbClr val="1B8682"/>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Durch die Erstellung von Katalogen und Flyern für den Versand an </a:t>
            </a:r>
            <a:r>
              <a:rPr lang="de-DE" dirty="0" err="1">
                <a:solidFill>
                  <a:srgbClr val="000000"/>
                </a:solidFill>
                <a:latin typeface="Gadugi" panose="020B0502040204020203" pitchFamily="34" charset="0"/>
                <a:ea typeface="Gadugi" panose="020B0502040204020203" pitchFamily="34" charset="0"/>
              </a:rPr>
              <a:t>Stammkund:innen</a:t>
            </a:r>
            <a:r>
              <a:rPr lang="de-DE" dirty="0">
                <a:solidFill>
                  <a:srgbClr val="000000"/>
                </a:solidFill>
                <a:latin typeface="Gadugi" panose="020B0502040204020203" pitchFamily="34" charset="0"/>
                <a:ea typeface="Gadugi" panose="020B0502040204020203" pitchFamily="34" charset="0"/>
              </a:rPr>
              <a:t>. </a:t>
            </a:r>
            <a:endParaRPr lang="de-AT" dirty="0">
              <a:latin typeface="Gadugi" panose="020B0502040204020203" pitchFamily="34" charset="0"/>
              <a:ea typeface="Gadugi" panose="020B0502040204020203" pitchFamily="34" charset="0"/>
            </a:endParaRPr>
          </a:p>
        </p:txBody>
      </p:sp>
      <p:sp>
        <p:nvSpPr>
          <p:cNvPr id="6" name="Sprechblase: rechteckig 5">
            <a:extLst>
              <a:ext uri="{FF2B5EF4-FFF2-40B4-BE49-F238E27FC236}">
                <a16:creationId xmlns:a16="http://schemas.microsoft.com/office/drawing/2014/main" id="{7EA513A5-75E2-11FD-2734-055CA0CB9560}"/>
              </a:ext>
            </a:extLst>
          </p:cNvPr>
          <p:cNvSpPr/>
          <p:nvPr/>
        </p:nvSpPr>
        <p:spPr>
          <a:xfrm>
            <a:off x="230434" y="1156958"/>
            <a:ext cx="5396009" cy="2673637"/>
          </a:xfrm>
          <a:custGeom>
            <a:avLst/>
            <a:gdLst>
              <a:gd name="connsiteX0" fmla="*/ 0 w 5396009"/>
              <a:gd name="connsiteY0" fmla="*/ 0 h 2673637"/>
              <a:gd name="connsiteX1" fmla="*/ 899335 w 5396009"/>
              <a:gd name="connsiteY1" fmla="*/ 0 h 2673637"/>
              <a:gd name="connsiteX2" fmla="*/ 899335 w 5396009"/>
              <a:gd name="connsiteY2" fmla="*/ 0 h 2673637"/>
              <a:gd name="connsiteX3" fmla="*/ 2248337 w 5396009"/>
              <a:gd name="connsiteY3" fmla="*/ 0 h 2673637"/>
              <a:gd name="connsiteX4" fmla="*/ 5396009 w 5396009"/>
              <a:gd name="connsiteY4" fmla="*/ 0 h 2673637"/>
              <a:gd name="connsiteX5" fmla="*/ 5396009 w 5396009"/>
              <a:gd name="connsiteY5" fmla="*/ 1559622 h 2673637"/>
              <a:gd name="connsiteX6" fmla="*/ 5396009 w 5396009"/>
              <a:gd name="connsiteY6" fmla="*/ 1559622 h 2673637"/>
              <a:gd name="connsiteX7" fmla="*/ 5396009 w 5396009"/>
              <a:gd name="connsiteY7" fmla="*/ 2228031 h 2673637"/>
              <a:gd name="connsiteX8" fmla="*/ 5396009 w 5396009"/>
              <a:gd name="connsiteY8" fmla="*/ 2673637 h 2673637"/>
              <a:gd name="connsiteX9" fmla="*/ 2248337 w 5396009"/>
              <a:gd name="connsiteY9" fmla="*/ 2673637 h 2673637"/>
              <a:gd name="connsiteX10" fmla="*/ 824240 w 5396009"/>
              <a:gd name="connsiteY10" fmla="*/ 4162184 h 2673637"/>
              <a:gd name="connsiteX11" fmla="*/ 899335 w 5396009"/>
              <a:gd name="connsiteY11" fmla="*/ 2673637 h 2673637"/>
              <a:gd name="connsiteX12" fmla="*/ 0 w 5396009"/>
              <a:gd name="connsiteY12" fmla="*/ 2673637 h 2673637"/>
              <a:gd name="connsiteX13" fmla="*/ 0 w 5396009"/>
              <a:gd name="connsiteY13" fmla="*/ 2228031 h 2673637"/>
              <a:gd name="connsiteX14" fmla="*/ 0 w 5396009"/>
              <a:gd name="connsiteY14" fmla="*/ 1559622 h 2673637"/>
              <a:gd name="connsiteX15" fmla="*/ 0 w 5396009"/>
              <a:gd name="connsiteY15" fmla="*/ 1559622 h 2673637"/>
              <a:gd name="connsiteX16" fmla="*/ 0 w 5396009"/>
              <a:gd name="connsiteY16" fmla="*/ 0 h 267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6009" h="2673637" fill="none" extrusionOk="0">
                <a:moveTo>
                  <a:pt x="0" y="0"/>
                </a:moveTo>
                <a:cubicBezTo>
                  <a:pt x="317423" y="-60077"/>
                  <a:pt x="713727" y="28054"/>
                  <a:pt x="899335" y="0"/>
                </a:cubicBezTo>
                <a:lnTo>
                  <a:pt x="899335" y="0"/>
                </a:lnTo>
                <a:cubicBezTo>
                  <a:pt x="1369137" y="30636"/>
                  <a:pt x="2031632" y="-54272"/>
                  <a:pt x="2248337" y="0"/>
                </a:cubicBezTo>
                <a:cubicBezTo>
                  <a:pt x="3287925" y="40638"/>
                  <a:pt x="4095985" y="109633"/>
                  <a:pt x="5396009" y="0"/>
                </a:cubicBezTo>
                <a:cubicBezTo>
                  <a:pt x="5509835" y="698726"/>
                  <a:pt x="5441733" y="1186326"/>
                  <a:pt x="5396009" y="1559622"/>
                </a:cubicBezTo>
                <a:lnTo>
                  <a:pt x="5396009" y="1559622"/>
                </a:lnTo>
                <a:cubicBezTo>
                  <a:pt x="5340901" y="1780598"/>
                  <a:pt x="5453733" y="1975780"/>
                  <a:pt x="5396009" y="2228031"/>
                </a:cubicBezTo>
                <a:cubicBezTo>
                  <a:pt x="5417951" y="2384937"/>
                  <a:pt x="5398588" y="2458476"/>
                  <a:pt x="5396009" y="2673637"/>
                </a:cubicBezTo>
                <a:cubicBezTo>
                  <a:pt x="4240196" y="2727904"/>
                  <a:pt x="2936443" y="2795710"/>
                  <a:pt x="2248337" y="2673637"/>
                </a:cubicBezTo>
                <a:cubicBezTo>
                  <a:pt x="1749152" y="3254765"/>
                  <a:pt x="1373340" y="3470273"/>
                  <a:pt x="824240" y="4162184"/>
                </a:cubicBezTo>
                <a:cubicBezTo>
                  <a:pt x="963660" y="3917579"/>
                  <a:pt x="981964" y="2869156"/>
                  <a:pt x="899335" y="2673637"/>
                </a:cubicBezTo>
                <a:cubicBezTo>
                  <a:pt x="663941" y="2711614"/>
                  <a:pt x="351738" y="2693225"/>
                  <a:pt x="0" y="2673637"/>
                </a:cubicBezTo>
                <a:cubicBezTo>
                  <a:pt x="-24817" y="2524088"/>
                  <a:pt x="-131" y="2381518"/>
                  <a:pt x="0" y="2228031"/>
                </a:cubicBezTo>
                <a:cubicBezTo>
                  <a:pt x="-18095" y="2074508"/>
                  <a:pt x="-38097" y="1652732"/>
                  <a:pt x="0" y="1559622"/>
                </a:cubicBezTo>
                <a:lnTo>
                  <a:pt x="0" y="1559622"/>
                </a:lnTo>
                <a:cubicBezTo>
                  <a:pt x="56956" y="1394199"/>
                  <a:pt x="-92812" y="479006"/>
                  <a:pt x="0" y="0"/>
                </a:cubicBezTo>
                <a:close/>
              </a:path>
              <a:path w="5396009" h="2673637" stroke="0" extrusionOk="0">
                <a:moveTo>
                  <a:pt x="0" y="0"/>
                </a:moveTo>
                <a:cubicBezTo>
                  <a:pt x="136379" y="-34350"/>
                  <a:pt x="603153" y="11427"/>
                  <a:pt x="899335" y="0"/>
                </a:cubicBezTo>
                <a:lnTo>
                  <a:pt x="899335" y="0"/>
                </a:lnTo>
                <a:cubicBezTo>
                  <a:pt x="1517908" y="59848"/>
                  <a:pt x="1780222" y="1077"/>
                  <a:pt x="2248337" y="0"/>
                </a:cubicBezTo>
                <a:cubicBezTo>
                  <a:pt x="3720236" y="158035"/>
                  <a:pt x="4051760" y="-55756"/>
                  <a:pt x="5396009" y="0"/>
                </a:cubicBezTo>
                <a:cubicBezTo>
                  <a:pt x="5451845" y="519016"/>
                  <a:pt x="5339878" y="1069003"/>
                  <a:pt x="5396009" y="1559622"/>
                </a:cubicBezTo>
                <a:lnTo>
                  <a:pt x="5396009" y="1559622"/>
                </a:lnTo>
                <a:cubicBezTo>
                  <a:pt x="5406413" y="1818354"/>
                  <a:pt x="5368622" y="2096242"/>
                  <a:pt x="5396009" y="2228031"/>
                </a:cubicBezTo>
                <a:cubicBezTo>
                  <a:pt x="5384590" y="2389116"/>
                  <a:pt x="5433954" y="2553101"/>
                  <a:pt x="5396009" y="2673637"/>
                </a:cubicBezTo>
                <a:cubicBezTo>
                  <a:pt x="4084299" y="2767570"/>
                  <a:pt x="3683831" y="2746135"/>
                  <a:pt x="2248337" y="2673637"/>
                </a:cubicBezTo>
                <a:cubicBezTo>
                  <a:pt x="2197604" y="2951264"/>
                  <a:pt x="1341343" y="3830687"/>
                  <a:pt x="824240" y="4162184"/>
                </a:cubicBezTo>
                <a:cubicBezTo>
                  <a:pt x="738939" y="3955545"/>
                  <a:pt x="760269" y="2934214"/>
                  <a:pt x="899335" y="2673637"/>
                </a:cubicBezTo>
                <a:cubicBezTo>
                  <a:pt x="769058" y="2653401"/>
                  <a:pt x="149314" y="2665881"/>
                  <a:pt x="0" y="2673637"/>
                </a:cubicBezTo>
                <a:cubicBezTo>
                  <a:pt x="31947" y="2551823"/>
                  <a:pt x="33163" y="2420182"/>
                  <a:pt x="0" y="2228031"/>
                </a:cubicBezTo>
                <a:cubicBezTo>
                  <a:pt x="21705" y="2119804"/>
                  <a:pt x="19625" y="1776584"/>
                  <a:pt x="0" y="1559622"/>
                </a:cubicBezTo>
                <a:lnTo>
                  <a:pt x="0" y="1559622"/>
                </a:lnTo>
                <a:cubicBezTo>
                  <a:pt x="116583" y="881816"/>
                  <a:pt x="81234" y="674617"/>
                  <a:pt x="0" y="0"/>
                </a:cubicBezTo>
                <a:close/>
              </a:path>
            </a:pathLst>
          </a:custGeom>
          <a:solidFill>
            <a:schemeClr val="bg1">
              <a:lumMod val="95000"/>
            </a:schemeClr>
          </a:solidFill>
          <a:ln w="57150">
            <a:solidFill>
              <a:schemeClr val="accent1">
                <a:lumMod val="50000"/>
              </a:schemeClr>
            </a:solidFill>
            <a:extLst>
              <a:ext uri="{C807C97D-BFC1-408E-A445-0C87EB9F89A2}">
                <ask:lineSketchStyleProps xmlns:ask="http://schemas.microsoft.com/office/drawing/2018/sketchyshapes" sd="3056397727">
                  <a:prstGeom prst="wedgeRectCallout">
                    <a:avLst>
                      <a:gd name="adj1" fmla="val -34725"/>
                      <a:gd name="adj2" fmla="val 105675"/>
                    </a:avLst>
                  </a:prstGeom>
                  <ask:type>
                    <ask:lineSketchCurved/>
                  </ask:type>
                </ask:lineSketchStyleProps>
              </a:ext>
            </a:extLst>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Gadugi" panose="020B0502040204020203" pitchFamily="34" charset="0"/>
                <a:ea typeface="Gadugi" panose="020B0502040204020203" pitchFamily="34" charset="0"/>
              </a:rPr>
              <a:t>Wie kann die Digitalisierung das </a:t>
            </a:r>
            <a:r>
              <a:rPr lang="de-DE" sz="2400" b="1" dirty="0">
                <a:solidFill>
                  <a:schemeClr val="tx1"/>
                </a:solidFill>
                <a:latin typeface="Gadugi" panose="020B0502040204020203" pitchFamily="34" charset="0"/>
                <a:ea typeface="Gadugi" panose="020B0502040204020203" pitchFamily="34" charset="0"/>
              </a:rPr>
              <a:t>Marketing</a:t>
            </a:r>
            <a:r>
              <a:rPr lang="de-DE" sz="2400" dirty="0">
                <a:solidFill>
                  <a:schemeClr val="tx1"/>
                </a:solidFill>
                <a:latin typeface="Gadugi" panose="020B0502040204020203" pitchFamily="34" charset="0"/>
                <a:ea typeface="Gadugi" panose="020B0502040204020203" pitchFamily="34" charset="0"/>
              </a:rPr>
              <a:t> eines Unternehmens verbessern?</a:t>
            </a:r>
            <a:endParaRPr lang="de-AT" sz="2400" dirty="0">
              <a:solidFill>
                <a:schemeClr val="tx1"/>
              </a:solidFill>
              <a:latin typeface="Gadugi" panose="020B0502040204020203" pitchFamily="34" charset="0"/>
              <a:ea typeface="Gadugi" panose="020B0502040204020203" pitchFamily="34" charset="0"/>
            </a:endParaRPr>
          </a:p>
        </p:txBody>
      </p:sp>
      <p:sp>
        <p:nvSpPr>
          <p:cNvPr id="7" name="Rechteck: abgerundete Ecken 6">
            <a:extLst>
              <a:ext uri="{FF2B5EF4-FFF2-40B4-BE49-F238E27FC236}">
                <a16:creationId xmlns:a16="http://schemas.microsoft.com/office/drawing/2014/main" id="{945A99C3-2440-ED4C-2DF3-4436F675EB55}"/>
              </a:ext>
            </a:extLst>
          </p:cNvPr>
          <p:cNvSpPr/>
          <p:nvPr/>
        </p:nvSpPr>
        <p:spPr>
          <a:xfrm rot="21101627">
            <a:off x="8008369" y="207356"/>
            <a:ext cx="1049236" cy="925506"/>
          </a:xfrm>
          <a:prstGeom prst="roundRect">
            <a:avLst/>
          </a:prstGeom>
          <a:solidFill>
            <a:srgbClr val="00206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Q</a:t>
            </a:r>
          </a:p>
        </p:txBody>
      </p:sp>
      <p:sp>
        <p:nvSpPr>
          <p:cNvPr id="8" name="Rechteck: abgerundete Ecken 7">
            <a:extLst>
              <a:ext uri="{FF2B5EF4-FFF2-40B4-BE49-F238E27FC236}">
                <a16:creationId xmlns:a16="http://schemas.microsoft.com/office/drawing/2014/main" id="{FC8D19EA-495C-5E84-72E3-139FD902C7F3}"/>
              </a:ext>
            </a:extLst>
          </p:cNvPr>
          <p:cNvSpPr/>
          <p:nvPr/>
        </p:nvSpPr>
        <p:spPr>
          <a:xfrm rot="291751">
            <a:off x="8896731" y="214840"/>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U</a:t>
            </a:r>
          </a:p>
        </p:txBody>
      </p:sp>
      <p:sp>
        <p:nvSpPr>
          <p:cNvPr id="9" name="Rechteck: abgerundete Ecken 8">
            <a:extLst>
              <a:ext uri="{FF2B5EF4-FFF2-40B4-BE49-F238E27FC236}">
                <a16:creationId xmlns:a16="http://schemas.microsoft.com/office/drawing/2014/main" id="{8DC4A156-4CCE-4A43-47E1-F578E34E7297}"/>
              </a:ext>
            </a:extLst>
          </p:cNvPr>
          <p:cNvSpPr/>
          <p:nvPr/>
        </p:nvSpPr>
        <p:spPr>
          <a:xfrm rot="21289205">
            <a:off x="9869138" y="185977"/>
            <a:ext cx="1049236" cy="925506"/>
          </a:xfrm>
          <a:prstGeom prst="roundRect">
            <a:avLst/>
          </a:prstGeom>
          <a:solidFill>
            <a:schemeClr val="accent1">
              <a:lumMod val="60000"/>
              <a:lumOff val="40000"/>
            </a:schemeClr>
          </a:solidFill>
          <a:ln>
            <a:solidFill>
              <a:schemeClr val="accent1">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I</a:t>
            </a:r>
          </a:p>
        </p:txBody>
      </p:sp>
      <p:sp>
        <p:nvSpPr>
          <p:cNvPr id="10" name="Rechteck: abgerundete Ecken 9">
            <a:extLst>
              <a:ext uri="{FF2B5EF4-FFF2-40B4-BE49-F238E27FC236}">
                <a16:creationId xmlns:a16="http://schemas.microsoft.com/office/drawing/2014/main" id="{75864E07-C78A-4D16-3E3D-FDDC5C6C9F03}"/>
              </a:ext>
            </a:extLst>
          </p:cNvPr>
          <p:cNvSpPr/>
          <p:nvPr/>
        </p:nvSpPr>
        <p:spPr>
          <a:xfrm rot="345381">
            <a:off x="10794901" y="236031"/>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Z</a:t>
            </a:r>
          </a:p>
        </p:txBody>
      </p:sp>
      <p:sp>
        <p:nvSpPr>
          <p:cNvPr id="11" name="Rechteck: abgerundete Ecken 10">
            <a:extLst>
              <a:ext uri="{FF2B5EF4-FFF2-40B4-BE49-F238E27FC236}">
                <a16:creationId xmlns:a16="http://schemas.microsoft.com/office/drawing/2014/main" id="{BEE387B4-5BF9-1DAD-F277-DCEA557E677F}"/>
              </a:ext>
            </a:extLst>
          </p:cNvPr>
          <p:cNvSpPr/>
          <p:nvPr/>
        </p:nvSpPr>
        <p:spPr>
          <a:xfrm>
            <a:off x="6040941" y="1924945"/>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A</a:t>
            </a:r>
          </a:p>
        </p:txBody>
      </p:sp>
      <p:grpSp>
        <p:nvGrpSpPr>
          <p:cNvPr id="12" name="Gruppieren 11">
            <a:extLst>
              <a:ext uri="{FF2B5EF4-FFF2-40B4-BE49-F238E27FC236}">
                <a16:creationId xmlns:a16="http://schemas.microsoft.com/office/drawing/2014/main" id="{54E1A858-1AD5-C9E8-7978-FF7D503754CA}"/>
              </a:ext>
            </a:extLst>
          </p:cNvPr>
          <p:cNvGrpSpPr/>
          <p:nvPr/>
        </p:nvGrpSpPr>
        <p:grpSpPr>
          <a:xfrm>
            <a:off x="6040941" y="3367842"/>
            <a:ext cx="5524983" cy="925506"/>
            <a:chOff x="6040941" y="3367842"/>
            <a:chExt cx="5524983" cy="925506"/>
          </a:xfrm>
        </p:grpSpPr>
        <p:sp>
          <p:nvSpPr>
            <p:cNvPr id="13" name="Rechteck: abgerundete Ecken 12">
              <a:extLst>
                <a:ext uri="{FF2B5EF4-FFF2-40B4-BE49-F238E27FC236}">
                  <a16:creationId xmlns:a16="http://schemas.microsoft.com/office/drawing/2014/main" id="{93E700F9-C7A3-B814-F023-1B55C11D0399}"/>
                </a:ext>
              </a:extLst>
            </p:cNvPr>
            <p:cNvSpPr/>
            <p:nvPr/>
          </p:nvSpPr>
          <p:spPr>
            <a:xfrm>
              <a:off x="6837405" y="3367842"/>
              <a:ext cx="4728519" cy="925506"/>
            </a:xfrm>
            <a:prstGeom prst="roundRect">
              <a:avLst/>
            </a:prstGeom>
            <a:solidFill>
              <a:schemeClr val="bg1"/>
            </a:solidFill>
            <a:ln w="28575">
              <a:solidFill>
                <a:srgbClr val="8FAADC"/>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sz="1800" b="0" i="0" dirty="0">
                  <a:solidFill>
                    <a:srgbClr val="000000"/>
                  </a:solidFill>
                  <a:effectLst/>
                  <a:latin typeface="Gadugi" panose="020B0502040204020203" pitchFamily="34" charset="0"/>
                  <a:ea typeface="Gadugi" panose="020B0502040204020203" pitchFamily="34" charset="0"/>
                </a:rPr>
                <a:t>Durch die Nutzung von </a:t>
              </a:r>
              <a:r>
                <a:rPr lang="de-DE" sz="1800" b="0" i="0" dirty="0" err="1">
                  <a:solidFill>
                    <a:srgbClr val="000000"/>
                  </a:solidFill>
                  <a:effectLst/>
                  <a:latin typeface="Gadugi" panose="020B0502040204020203" pitchFamily="34" charset="0"/>
                  <a:ea typeface="Gadugi" panose="020B0502040204020203" pitchFamily="34" charset="0"/>
                </a:rPr>
                <a:t>Social</a:t>
              </a:r>
              <a:r>
                <a:rPr lang="de-DE" sz="1800" b="0" i="0" dirty="0">
                  <a:solidFill>
                    <a:srgbClr val="000000"/>
                  </a:solidFill>
                  <a:effectLst/>
                  <a:latin typeface="Gadugi" panose="020B0502040204020203" pitchFamily="34" charset="0"/>
                  <a:ea typeface="Gadugi" panose="020B0502040204020203" pitchFamily="34" charset="0"/>
                </a:rPr>
                <a:t> Media, um gezielt unterschiedliche Zielgruppen zu erreichen. </a:t>
              </a:r>
              <a:endParaRPr lang="de-AT" dirty="0">
                <a:latin typeface="Gadugi" panose="020B0502040204020203" pitchFamily="34" charset="0"/>
                <a:ea typeface="Gadugi" panose="020B0502040204020203" pitchFamily="34" charset="0"/>
              </a:endParaRPr>
            </a:p>
          </p:txBody>
        </p:sp>
        <p:sp>
          <p:nvSpPr>
            <p:cNvPr id="14" name="Rechteck: abgerundete Ecken 13">
              <a:extLst>
                <a:ext uri="{FF2B5EF4-FFF2-40B4-BE49-F238E27FC236}">
                  <a16:creationId xmlns:a16="http://schemas.microsoft.com/office/drawing/2014/main" id="{0255F8FF-AF58-D88D-3662-6936D8CAC3B6}"/>
                </a:ext>
              </a:extLst>
            </p:cNvPr>
            <p:cNvSpPr/>
            <p:nvPr/>
          </p:nvSpPr>
          <p:spPr>
            <a:xfrm>
              <a:off x="6040941" y="3367842"/>
              <a:ext cx="1049236" cy="925506"/>
            </a:xfrm>
            <a:prstGeom prst="roundRect">
              <a:avLst/>
            </a:prstGeom>
            <a:solidFill>
              <a:srgbClr val="8FAADC"/>
            </a:solidFill>
            <a:ln>
              <a:solidFill>
                <a:srgbClr val="8FAADC"/>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B</a:t>
              </a:r>
            </a:p>
          </p:txBody>
        </p:sp>
      </p:grpSp>
      <p:grpSp>
        <p:nvGrpSpPr>
          <p:cNvPr id="2" name="Gruppieren 1">
            <a:extLst>
              <a:ext uri="{FF2B5EF4-FFF2-40B4-BE49-F238E27FC236}">
                <a16:creationId xmlns:a16="http://schemas.microsoft.com/office/drawing/2014/main" id="{2A82819F-9456-F858-7367-DC0F9BB862B9}"/>
              </a:ext>
            </a:extLst>
          </p:cNvPr>
          <p:cNvGrpSpPr/>
          <p:nvPr/>
        </p:nvGrpSpPr>
        <p:grpSpPr>
          <a:xfrm>
            <a:off x="6096000" y="4810739"/>
            <a:ext cx="5524983" cy="925506"/>
            <a:chOff x="6096000" y="4810739"/>
            <a:chExt cx="5524983" cy="925506"/>
          </a:xfrm>
        </p:grpSpPr>
        <p:sp>
          <p:nvSpPr>
            <p:cNvPr id="15" name="Rechteck: abgerundete Ecken 14">
              <a:extLst>
                <a:ext uri="{FF2B5EF4-FFF2-40B4-BE49-F238E27FC236}">
                  <a16:creationId xmlns:a16="http://schemas.microsoft.com/office/drawing/2014/main" id="{A340B74A-1A93-2025-29F6-B96F81E88197}"/>
                </a:ext>
              </a:extLst>
            </p:cNvPr>
            <p:cNvSpPr/>
            <p:nvPr/>
          </p:nvSpPr>
          <p:spPr>
            <a:xfrm>
              <a:off x="6892464" y="4810739"/>
              <a:ext cx="4728519" cy="925506"/>
            </a:xfrm>
            <a:prstGeom prst="roundRect">
              <a:avLst/>
            </a:prstGeom>
            <a:solidFill>
              <a:schemeClr val="bg1"/>
            </a:solidFill>
            <a:ln w="28575">
              <a:solidFill>
                <a:srgbClr val="83A984"/>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Durch </a:t>
              </a:r>
              <a:r>
                <a:rPr lang="de-DE" dirty="0" err="1">
                  <a:solidFill>
                    <a:srgbClr val="000000"/>
                  </a:solidFill>
                  <a:latin typeface="Gadugi" panose="020B0502040204020203" pitchFamily="34" charset="0"/>
                  <a:ea typeface="Gadugi" panose="020B0502040204020203" pitchFamily="34" charset="0"/>
                </a:rPr>
                <a:t>Kund:innenkarten</a:t>
              </a:r>
              <a:r>
                <a:rPr lang="de-DE" dirty="0">
                  <a:solidFill>
                    <a:srgbClr val="000000"/>
                  </a:solidFill>
                  <a:latin typeface="Gadugi" panose="020B0502040204020203" pitchFamily="34" charset="0"/>
                  <a:ea typeface="Gadugi" panose="020B0502040204020203" pitchFamily="34" charset="0"/>
                </a:rPr>
                <a:t> und damit verbundenen Rabatten.</a:t>
              </a:r>
              <a:endParaRPr lang="de-AT" dirty="0">
                <a:latin typeface="Gadugi" panose="020B0502040204020203" pitchFamily="34" charset="0"/>
                <a:ea typeface="Gadugi" panose="020B0502040204020203" pitchFamily="34" charset="0"/>
              </a:endParaRPr>
            </a:p>
          </p:txBody>
        </p:sp>
        <p:sp>
          <p:nvSpPr>
            <p:cNvPr id="16" name="Rechteck: abgerundete Ecken 15">
              <a:extLst>
                <a:ext uri="{FF2B5EF4-FFF2-40B4-BE49-F238E27FC236}">
                  <a16:creationId xmlns:a16="http://schemas.microsoft.com/office/drawing/2014/main" id="{C9CE7C56-E054-26D3-DC3D-A5AA1CF173EF}"/>
                </a:ext>
              </a:extLst>
            </p:cNvPr>
            <p:cNvSpPr/>
            <p:nvPr/>
          </p:nvSpPr>
          <p:spPr>
            <a:xfrm>
              <a:off x="6096000" y="4810739"/>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C</a:t>
              </a:r>
            </a:p>
          </p:txBody>
        </p:sp>
      </p:grpSp>
      <p:pic>
        <p:nvPicPr>
          <p:cNvPr id="17" name="Grafik 16" descr="Frau in einem T-Shirt">
            <a:extLst>
              <a:ext uri="{FF2B5EF4-FFF2-40B4-BE49-F238E27FC236}">
                <a16:creationId xmlns:a16="http://schemas.microsoft.com/office/drawing/2014/main" id="{3BD9CD3B-11E5-C260-DEFE-408F167BE4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555" y="5588721"/>
            <a:ext cx="1453165" cy="1375515"/>
          </a:xfrm>
          <a:prstGeom prst="rect">
            <a:avLst/>
          </a:prstGeom>
        </p:spPr>
      </p:pic>
      <p:pic>
        <p:nvPicPr>
          <p:cNvPr id="18" name="Grafik 17" descr="Mann mit dickem Haar">
            <a:extLst>
              <a:ext uri="{FF2B5EF4-FFF2-40B4-BE49-F238E27FC236}">
                <a16:creationId xmlns:a16="http://schemas.microsoft.com/office/drawing/2014/main" id="{A6A7EE1F-F8BA-2716-FCA7-368C637672F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92415" y="4696156"/>
            <a:ext cx="939655" cy="1029759"/>
          </a:xfrm>
          <a:prstGeom prst="rect">
            <a:avLst/>
          </a:prstGeom>
        </p:spPr>
      </p:pic>
      <p:pic>
        <p:nvPicPr>
          <p:cNvPr id="19" name="Grafik 18" descr="Lächelndes Gesicht mit geschlossenen Augen">
            <a:extLst>
              <a:ext uri="{FF2B5EF4-FFF2-40B4-BE49-F238E27FC236}">
                <a16:creationId xmlns:a16="http://schemas.microsoft.com/office/drawing/2014/main" id="{C768706D-650B-12E6-D119-2D349BE88E0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138" y="5097435"/>
            <a:ext cx="449176" cy="491286"/>
          </a:xfrm>
          <a:prstGeom prst="rect">
            <a:avLst/>
          </a:prstGeom>
        </p:spPr>
      </p:pic>
      <p:pic>
        <p:nvPicPr>
          <p:cNvPr id="20" name="Grafik 19" descr="Marke 4 mit einfarbiger Füllung">
            <a:extLst>
              <a:ext uri="{FF2B5EF4-FFF2-40B4-BE49-F238E27FC236}">
                <a16:creationId xmlns:a16="http://schemas.microsoft.com/office/drawing/2014/main" id="{B2220B98-16D7-5704-F025-22E61DCF2AD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4095" y="1203796"/>
            <a:ext cx="540000" cy="540000"/>
          </a:xfrm>
          <a:prstGeom prst="rect">
            <a:avLst/>
          </a:prstGeom>
        </p:spPr>
      </p:pic>
    </p:spTree>
    <p:extLst>
      <p:ext uri="{BB962C8B-B14F-4D97-AF65-F5344CB8AC3E}">
        <p14:creationId xmlns:p14="http://schemas.microsoft.com/office/powerpoint/2010/main" val="1337818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2"/>
                                        </p:tgtEl>
                                      </p:cBhvr>
                                      <p:by x="150000" y="150000"/>
                                    </p:animScale>
                                  </p:childTnLst>
                                </p:cTn>
                              </p:par>
                              <p:par>
                                <p:cTn id="7" presetID="6" presetClass="emph" presetSubtype="0" fill="hold" nodeType="withEffect">
                                  <p:stCondLst>
                                    <p:cond delay="0"/>
                                  </p:stCondLst>
                                  <p:childTnLst>
                                    <p:animScale>
                                      <p:cBhvr>
                                        <p:cTn id="8"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7</a:t>
            </a:fld>
            <a:endParaRPr lang="de-AT"/>
          </a:p>
        </p:txBody>
      </p:sp>
      <p:sp>
        <p:nvSpPr>
          <p:cNvPr id="5" name="Rechteck: abgerundete Ecken 4">
            <a:extLst>
              <a:ext uri="{FF2B5EF4-FFF2-40B4-BE49-F238E27FC236}">
                <a16:creationId xmlns:a16="http://schemas.microsoft.com/office/drawing/2014/main" id="{2E7E6FC0-EECE-D3C7-2F62-ACFDA79CB20A}"/>
              </a:ext>
            </a:extLst>
          </p:cNvPr>
          <p:cNvSpPr/>
          <p:nvPr/>
        </p:nvSpPr>
        <p:spPr>
          <a:xfrm>
            <a:off x="6837405" y="1924945"/>
            <a:ext cx="4728519" cy="925506"/>
          </a:xfrm>
          <a:prstGeom prst="roundRect">
            <a:avLst/>
          </a:prstGeom>
          <a:solidFill>
            <a:schemeClr val="bg1"/>
          </a:solidFill>
          <a:ln w="28575">
            <a:solidFill>
              <a:srgbClr val="1B8682"/>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Virtuelle Realität, um nachvollziehen zu können, wo Platz für weitere Ware ist. </a:t>
            </a:r>
            <a:endParaRPr lang="de-AT" dirty="0">
              <a:latin typeface="Gadugi" panose="020B0502040204020203" pitchFamily="34" charset="0"/>
              <a:ea typeface="Gadugi" panose="020B0502040204020203" pitchFamily="34" charset="0"/>
            </a:endParaRPr>
          </a:p>
        </p:txBody>
      </p:sp>
      <p:sp>
        <p:nvSpPr>
          <p:cNvPr id="6" name="Sprechblase: rechteckig 5">
            <a:extLst>
              <a:ext uri="{FF2B5EF4-FFF2-40B4-BE49-F238E27FC236}">
                <a16:creationId xmlns:a16="http://schemas.microsoft.com/office/drawing/2014/main" id="{7EA513A5-75E2-11FD-2734-055CA0CB9560}"/>
              </a:ext>
            </a:extLst>
          </p:cNvPr>
          <p:cNvSpPr/>
          <p:nvPr/>
        </p:nvSpPr>
        <p:spPr>
          <a:xfrm>
            <a:off x="230434" y="1156958"/>
            <a:ext cx="5396009" cy="2673637"/>
          </a:xfrm>
          <a:custGeom>
            <a:avLst/>
            <a:gdLst>
              <a:gd name="connsiteX0" fmla="*/ 0 w 5396009"/>
              <a:gd name="connsiteY0" fmla="*/ 0 h 2673637"/>
              <a:gd name="connsiteX1" fmla="*/ 899335 w 5396009"/>
              <a:gd name="connsiteY1" fmla="*/ 0 h 2673637"/>
              <a:gd name="connsiteX2" fmla="*/ 899335 w 5396009"/>
              <a:gd name="connsiteY2" fmla="*/ 0 h 2673637"/>
              <a:gd name="connsiteX3" fmla="*/ 2248337 w 5396009"/>
              <a:gd name="connsiteY3" fmla="*/ 0 h 2673637"/>
              <a:gd name="connsiteX4" fmla="*/ 5396009 w 5396009"/>
              <a:gd name="connsiteY4" fmla="*/ 0 h 2673637"/>
              <a:gd name="connsiteX5" fmla="*/ 5396009 w 5396009"/>
              <a:gd name="connsiteY5" fmla="*/ 1559622 h 2673637"/>
              <a:gd name="connsiteX6" fmla="*/ 5396009 w 5396009"/>
              <a:gd name="connsiteY6" fmla="*/ 1559622 h 2673637"/>
              <a:gd name="connsiteX7" fmla="*/ 5396009 w 5396009"/>
              <a:gd name="connsiteY7" fmla="*/ 2228031 h 2673637"/>
              <a:gd name="connsiteX8" fmla="*/ 5396009 w 5396009"/>
              <a:gd name="connsiteY8" fmla="*/ 2673637 h 2673637"/>
              <a:gd name="connsiteX9" fmla="*/ 2248337 w 5396009"/>
              <a:gd name="connsiteY9" fmla="*/ 2673637 h 2673637"/>
              <a:gd name="connsiteX10" fmla="*/ 824240 w 5396009"/>
              <a:gd name="connsiteY10" fmla="*/ 4162184 h 2673637"/>
              <a:gd name="connsiteX11" fmla="*/ 899335 w 5396009"/>
              <a:gd name="connsiteY11" fmla="*/ 2673637 h 2673637"/>
              <a:gd name="connsiteX12" fmla="*/ 0 w 5396009"/>
              <a:gd name="connsiteY12" fmla="*/ 2673637 h 2673637"/>
              <a:gd name="connsiteX13" fmla="*/ 0 w 5396009"/>
              <a:gd name="connsiteY13" fmla="*/ 2228031 h 2673637"/>
              <a:gd name="connsiteX14" fmla="*/ 0 w 5396009"/>
              <a:gd name="connsiteY14" fmla="*/ 1559622 h 2673637"/>
              <a:gd name="connsiteX15" fmla="*/ 0 w 5396009"/>
              <a:gd name="connsiteY15" fmla="*/ 1559622 h 2673637"/>
              <a:gd name="connsiteX16" fmla="*/ 0 w 5396009"/>
              <a:gd name="connsiteY16" fmla="*/ 0 h 267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6009" h="2673637" fill="none" extrusionOk="0">
                <a:moveTo>
                  <a:pt x="0" y="0"/>
                </a:moveTo>
                <a:cubicBezTo>
                  <a:pt x="317423" y="-60077"/>
                  <a:pt x="713727" y="28054"/>
                  <a:pt x="899335" y="0"/>
                </a:cubicBezTo>
                <a:lnTo>
                  <a:pt x="899335" y="0"/>
                </a:lnTo>
                <a:cubicBezTo>
                  <a:pt x="1369137" y="30636"/>
                  <a:pt x="2031632" y="-54272"/>
                  <a:pt x="2248337" y="0"/>
                </a:cubicBezTo>
                <a:cubicBezTo>
                  <a:pt x="3287925" y="40638"/>
                  <a:pt x="4095985" y="109633"/>
                  <a:pt x="5396009" y="0"/>
                </a:cubicBezTo>
                <a:cubicBezTo>
                  <a:pt x="5509835" y="698726"/>
                  <a:pt x="5441733" y="1186326"/>
                  <a:pt x="5396009" y="1559622"/>
                </a:cubicBezTo>
                <a:lnTo>
                  <a:pt x="5396009" y="1559622"/>
                </a:lnTo>
                <a:cubicBezTo>
                  <a:pt x="5340901" y="1780598"/>
                  <a:pt x="5453733" y="1975780"/>
                  <a:pt x="5396009" y="2228031"/>
                </a:cubicBezTo>
                <a:cubicBezTo>
                  <a:pt x="5417951" y="2384937"/>
                  <a:pt x="5398588" y="2458476"/>
                  <a:pt x="5396009" y="2673637"/>
                </a:cubicBezTo>
                <a:cubicBezTo>
                  <a:pt x="4240196" y="2727904"/>
                  <a:pt x="2936443" y="2795710"/>
                  <a:pt x="2248337" y="2673637"/>
                </a:cubicBezTo>
                <a:cubicBezTo>
                  <a:pt x="1749152" y="3254765"/>
                  <a:pt x="1373340" y="3470273"/>
                  <a:pt x="824240" y="4162184"/>
                </a:cubicBezTo>
                <a:cubicBezTo>
                  <a:pt x="963660" y="3917579"/>
                  <a:pt x="981964" y="2869156"/>
                  <a:pt x="899335" y="2673637"/>
                </a:cubicBezTo>
                <a:cubicBezTo>
                  <a:pt x="663941" y="2711614"/>
                  <a:pt x="351738" y="2693225"/>
                  <a:pt x="0" y="2673637"/>
                </a:cubicBezTo>
                <a:cubicBezTo>
                  <a:pt x="-24817" y="2524088"/>
                  <a:pt x="-131" y="2381518"/>
                  <a:pt x="0" y="2228031"/>
                </a:cubicBezTo>
                <a:cubicBezTo>
                  <a:pt x="-18095" y="2074508"/>
                  <a:pt x="-38097" y="1652732"/>
                  <a:pt x="0" y="1559622"/>
                </a:cubicBezTo>
                <a:lnTo>
                  <a:pt x="0" y="1559622"/>
                </a:lnTo>
                <a:cubicBezTo>
                  <a:pt x="56956" y="1394199"/>
                  <a:pt x="-92812" y="479006"/>
                  <a:pt x="0" y="0"/>
                </a:cubicBezTo>
                <a:close/>
              </a:path>
              <a:path w="5396009" h="2673637" stroke="0" extrusionOk="0">
                <a:moveTo>
                  <a:pt x="0" y="0"/>
                </a:moveTo>
                <a:cubicBezTo>
                  <a:pt x="136379" y="-34350"/>
                  <a:pt x="603153" y="11427"/>
                  <a:pt x="899335" y="0"/>
                </a:cubicBezTo>
                <a:lnTo>
                  <a:pt x="899335" y="0"/>
                </a:lnTo>
                <a:cubicBezTo>
                  <a:pt x="1517908" y="59848"/>
                  <a:pt x="1780222" y="1077"/>
                  <a:pt x="2248337" y="0"/>
                </a:cubicBezTo>
                <a:cubicBezTo>
                  <a:pt x="3720236" y="158035"/>
                  <a:pt x="4051760" y="-55756"/>
                  <a:pt x="5396009" y="0"/>
                </a:cubicBezTo>
                <a:cubicBezTo>
                  <a:pt x="5451845" y="519016"/>
                  <a:pt x="5339878" y="1069003"/>
                  <a:pt x="5396009" y="1559622"/>
                </a:cubicBezTo>
                <a:lnTo>
                  <a:pt x="5396009" y="1559622"/>
                </a:lnTo>
                <a:cubicBezTo>
                  <a:pt x="5406413" y="1818354"/>
                  <a:pt x="5368622" y="2096242"/>
                  <a:pt x="5396009" y="2228031"/>
                </a:cubicBezTo>
                <a:cubicBezTo>
                  <a:pt x="5384590" y="2389116"/>
                  <a:pt x="5433954" y="2553101"/>
                  <a:pt x="5396009" y="2673637"/>
                </a:cubicBezTo>
                <a:cubicBezTo>
                  <a:pt x="4084299" y="2767570"/>
                  <a:pt x="3683831" y="2746135"/>
                  <a:pt x="2248337" y="2673637"/>
                </a:cubicBezTo>
                <a:cubicBezTo>
                  <a:pt x="2197604" y="2951264"/>
                  <a:pt x="1341343" y="3830687"/>
                  <a:pt x="824240" y="4162184"/>
                </a:cubicBezTo>
                <a:cubicBezTo>
                  <a:pt x="738939" y="3955545"/>
                  <a:pt x="760269" y="2934214"/>
                  <a:pt x="899335" y="2673637"/>
                </a:cubicBezTo>
                <a:cubicBezTo>
                  <a:pt x="769058" y="2653401"/>
                  <a:pt x="149314" y="2665881"/>
                  <a:pt x="0" y="2673637"/>
                </a:cubicBezTo>
                <a:cubicBezTo>
                  <a:pt x="31947" y="2551823"/>
                  <a:pt x="33163" y="2420182"/>
                  <a:pt x="0" y="2228031"/>
                </a:cubicBezTo>
                <a:cubicBezTo>
                  <a:pt x="21705" y="2119804"/>
                  <a:pt x="19625" y="1776584"/>
                  <a:pt x="0" y="1559622"/>
                </a:cubicBezTo>
                <a:lnTo>
                  <a:pt x="0" y="1559622"/>
                </a:lnTo>
                <a:cubicBezTo>
                  <a:pt x="116583" y="881816"/>
                  <a:pt x="81234" y="674617"/>
                  <a:pt x="0" y="0"/>
                </a:cubicBezTo>
                <a:close/>
              </a:path>
            </a:pathLst>
          </a:custGeom>
          <a:solidFill>
            <a:schemeClr val="bg1">
              <a:lumMod val="95000"/>
            </a:schemeClr>
          </a:solidFill>
          <a:ln w="57150">
            <a:solidFill>
              <a:schemeClr val="accent1">
                <a:lumMod val="50000"/>
              </a:schemeClr>
            </a:solidFill>
            <a:extLst>
              <a:ext uri="{C807C97D-BFC1-408E-A445-0C87EB9F89A2}">
                <ask:lineSketchStyleProps xmlns:ask="http://schemas.microsoft.com/office/drawing/2018/sketchyshapes" sd="3056397727">
                  <a:prstGeom prst="wedgeRectCallout">
                    <a:avLst>
                      <a:gd name="adj1" fmla="val -34725"/>
                      <a:gd name="adj2" fmla="val 105675"/>
                    </a:avLst>
                  </a:prstGeom>
                  <ask:type>
                    <ask:lineSketchCurved/>
                  </ask:type>
                </ask:lineSketchStyleProps>
              </a:ext>
            </a:extLst>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Gadugi" panose="020B0502040204020203" pitchFamily="34" charset="0"/>
                <a:ea typeface="Gadugi" panose="020B0502040204020203" pitchFamily="34" charset="0"/>
              </a:rPr>
              <a:t>Welche Technologie wird häufig eingesetzt, um Prozesse in großen </a:t>
            </a:r>
            <a:r>
              <a:rPr lang="de-DE" sz="2400" b="1" dirty="0">
                <a:solidFill>
                  <a:schemeClr val="tx1"/>
                </a:solidFill>
                <a:latin typeface="Gadugi" panose="020B0502040204020203" pitchFamily="34" charset="0"/>
                <a:ea typeface="Gadugi" panose="020B0502040204020203" pitchFamily="34" charset="0"/>
              </a:rPr>
              <a:t>Logistikzentren</a:t>
            </a:r>
            <a:r>
              <a:rPr lang="de-DE" sz="2400" dirty="0">
                <a:solidFill>
                  <a:schemeClr val="tx1"/>
                </a:solidFill>
                <a:latin typeface="Gadugi" panose="020B0502040204020203" pitchFamily="34" charset="0"/>
                <a:ea typeface="Gadugi" panose="020B0502040204020203" pitchFamily="34" charset="0"/>
              </a:rPr>
              <a:t> effizienter zu gestalten?</a:t>
            </a:r>
            <a:endParaRPr lang="de-AT" sz="2400" dirty="0">
              <a:solidFill>
                <a:schemeClr val="tx1"/>
              </a:solidFill>
              <a:latin typeface="Gadugi" panose="020B0502040204020203" pitchFamily="34" charset="0"/>
              <a:ea typeface="Gadugi" panose="020B0502040204020203" pitchFamily="34" charset="0"/>
            </a:endParaRPr>
          </a:p>
        </p:txBody>
      </p:sp>
      <p:sp>
        <p:nvSpPr>
          <p:cNvPr id="7" name="Rechteck: abgerundete Ecken 6">
            <a:extLst>
              <a:ext uri="{FF2B5EF4-FFF2-40B4-BE49-F238E27FC236}">
                <a16:creationId xmlns:a16="http://schemas.microsoft.com/office/drawing/2014/main" id="{945A99C3-2440-ED4C-2DF3-4436F675EB55}"/>
              </a:ext>
            </a:extLst>
          </p:cNvPr>
          <p:cNvSpPr/>
          <p:nvPr/>
        </p:nvSpPr>
        <p:spPr>
          <a:xfrm rot="21101627">
            <a:off x="8008369" y="207356"/>
            <a:ext cx="1049236" cy="925506"/>
          </a:xfrm>
          <a:prstGeom prst="roundRect">
            <a:avLst/>
          </a:prstGeom>
          <a:solidFill>
            <a:srgbClr val="00206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Q</a:t>
            </a:r>
          </a:p>
        </p:txBody>
      </p:sp>
      <p:sp>
        <p:nvSpPr>
          <p:cNvPr id="8" name="Rechteck: abgerundete Ecken 7">
            <a:extLst>
              <a:ext uri="{FF2B5EF4-FFF2-40B4-BE49-F238E27FC236}">
                <a16:creationId xmlns:a16="http://schemas.microsoft.com/office/drawing/2014/main" id="{FC8D19EA-495C-5E84-72E3-139FD902C7F3}"/>
              </a:ext>
            </a:extLst>
          </p:cNvPr>
          <p:cNvSpPr/>
          <p:nvPr/>
        </p:nvSpPr>
        <p:spPr>
          <a:xfrm rot="291751">
            <a:off x="8896731" y="214840"/>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U</a:t>
            </a:r>
          </a:p>
        </p:txBody>
      </p:sp>
      <p:sp>
        <p:nvSpPr>
          <p:cNvPr id="9" name="Rechteck: abgerundete Ecken 8">
            <a:extLst>
              <a:ext uri="{FF2B5EF4-FFF2-40B4-BE49-F238E27FC236}">
                <a16:creationId xmlns:a16="http://schemas.microsoft.com/office/drawing/2014/main" id="{8DC4A156-4CCE-4A43-47E1-F578E34E7297}"/>
              </a:ext>
            </a:extLst>
          </p:cNvPr>
          <p:cNvSpPr/>
          <p:nvPr/>
        </p:nvSpPr>
        <p:spPr>
          <a:xfrm rot="21289205">
            <a:off x="9869138" y="185977"/>
            <a:ext cx="1049236" cy="925506"/>
          </a:xfrm>
          <a:prstGeom prst="roundRect">
            <a:avLst/>
          </a:prstGeom>
          <a:solidFill>
            <a:schemeClr val="accent1">
              <a:lumMod val="60000"/>
              <a:lumOff val="40000"/>
            </a:schemeClr>
          </a:solidFill>
          <a:ln>
            <a:solidFill>
              <a:schemeClr val="accent1">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I</a:t>
            </a:r>
          </a:p>
        </p:txBody>
      </p:sp>
      <p:sp>
        <p:nvSpPr>
          <p:cNvPr id="10" name="Rechteck: abgerundete Ecken 9">
            <a:extLst>
              <a:ext uri="{FF2B5EF4-FFF2-40B4-BE49-F238E27FC236}">
                <a16:creationId xmlns:a16="http://schemas.microsoft.com/office/drawing/2014/main" id="{75864E07-C78A-4D16-3E3D-FDDC5C6C9F03}"/>
              </a:ext>
            </a:extLst>
          </p:cNvPr>
          <p:cNvSpPr/>
          <p:nvPr/>
        </p:nvSpPr>
        <p:spPr>
          <a:xfrm rot="345381">
            <a:off x="10794901" y="236031"/>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Z</a:t>
            </a:r>
          </a:p>
        </p:txBody>
      </p:sp>
      <p:sp>
        <p:nvSpPr>
          <p:cNvPr id="11" name="Rechteck: abgerundete Ecken 10">
            <a:extLst>
              <a:ext uri="{FF2B5EF4-FFF2-40B4-BE49-F238E27FC236}">
                <a16:creationId xmlns:a16="http://schemas.microsoft.com/office/drawing/2014/main" id="{BEE387B4-5BF9-1DAD-F277-DCEA557E677F}"/>
              </a:ext>
            </a:extLst>
          </p:cNvPr>
          <p:cNvSpPr/>
          <p:nvPr/>
        </p:nvSpPr>
        <p:spPr>
          <a:xfrm>
            <a:off x="6040941" y="1924945"/>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A</a:t>
            </a:r>
          </a:p>
        </p:txBody>
      </p:sp>
      <p:grpSp>
        <p:nvGrpSpPr>
          <p:cNvPr id="12" name="Gruppieren 11">
            <a:extLst>
              <a:ext uri="{FF2B5EF4-FFF2-40B4-BE49-F238E27FC236}">
                <a16:creationId xmlns:a16="http://schemas.microsoft.com/office/drawing/2014/main" id="{54E1A858-1AD5-C9E8-7978-FF7D503754CA}"/>
              </a:ext>
            </a:extLst>
          </p:cNvPr>
          <p:cNvGrpSpPr/>
          <p:nvPr/>
        </p:nvGrpSpPr>
        <p:grpSpPr>
          <a:xfrm>
            <a:off x="6040941" y="3367842"/>
            <a:ext cx="5524983" cy="925506"/>
            <a:chOff x="6040941" y="3367842"/>
            <a:chExt cx="5524983" cy="925506"/>
          </a:xfrm>
        </p:grpSpPr>
        <p:sp>
          <p:nvSpPr>
            <p:cNvPr id="13" name="Rechteck: abgerundete Ecken 12">
              <a:extLst>
                <a:ext uri="{FF2B5EF4-FFF2-40B4-BE49-F238E27FC236}">
                  <a16:creationId xmlns:a16="http://schemas.microsoft.com/office/drawing/2014/main" id="{93E700F9-C7A3-B814-F023-1B55C11D0399}"/>
                </a:ext>
              </a:extLst>
            </p:cNvPr>
            <p:cNvSpPr/>
            <p:nvPr/>
          </p:nvSpPr>
          <p:spPr>
            <a:xfrm>
              <a:off x="6837405" y="3367842"/>
              <a:ext cx="4728519" cy="925506"/>
            </a:xfrm>
            <a:prstGeom prst="roundRect">
              <a:avLst/>
            </a:prstGeom>
            <a:solidFill>
              <a:schemeClr val="bg1"/>
            </a:solidFill>
            <a:ln w="28575">
              <a:solidFill>
                <a:srgbClr val="8FAADC"/>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61938" marR="0" lvl="0" algn="l" defTabSz="914400" rtl="0" eaLnBrk="1" fontAlgn="auto" latinLnBrk="0" hangingPunct="1">
                <a:lnSpc>
                  <a:spcPct val="100000"/>
                </a:lnSpc>
                <a:spcBef>
                  <a:spcPts val="0"/>
                </a:spcBef>
                <a:spcAft>
                  <a:spcPts val="0"/>
                </a:spcAft>
                <a:buClrTx/>
                <a:buSzTx/>
                <a:buFontTx/>
                <a:buNone/>
                <a:tabLst/>
                <a:defRPr/>
              </a:pPr>
              <a:r>
                <a:rPr lang="de-DE" dirty="0">
                  <a:solidFill>
                    <a:srgbClr val="000000"/>
                  </a:solidFill>
                  <a:latin typeface="Gadugi" panose="020B0502040204020203" pitchFamily="34" charset="0"/>
                  <a:ea typeface="Gadugi" panose="020B0502040204020203" pitchFamily="34" charset="0"/>
                </a:rPr>
                <a:t>Ein offenes Lager, bei dem sich </a:t>
              </a:r>
              <a:r>
                <a:rPr lang="de-DE" dirty="0" err="1">
                  <a:solidFill>
                    <a:srgbClr val="000000"/>
                  </a:solidFill>
                  <a:latin typeface="Gadugi" panose="020B0502040204020203" pitchFamily="34" charset="0"/>
                  <a:ea typeface="Gadugi" panose="020B0502040204020203" pitchFamily="34" charset="0"/>
                </a:rPr>
                <a:t>Kund:innen</a:t>
              </a:r>
              <a:r>
                <a:rPr lang="de-DE" dirty="0">
                  <a:solidFill>
                    <a:srgbClr val="000000"/>
                  </a:solidFill>
                  <a:latin typeface="Gadugi" panose="020B0502040204020203" pitchFamily="34" charset="0"/>
                  <a:ea typeface="Gadugi" panose="020B0502040204020203" pitchFamily="34" charset="0"/>
                </a:rPr>
                <a:t> ihre Produkte/Teile nach dem Einkauf selbst holen. </a:t>
              </a:r>
              <a:endParaRPr lang="de-AT" dirty="0">
                <a:latin typeface="Gadugi" panose="020B0502040204020203" pitchFamily="34" charset="0"/>
                <a:ea typeface="Gadugi" panose="020B0502040204020203" pitchFamily="34" charset="0"/>
              </a:endParaRPr>
            </a:p>
          </p:txBody>
        </p:sp>
        <p:sp>
          <p:nvSpPr>
            <p:cNvPr id="14" name="Rechteck: abgerundete Ecken 13">
              <a:extLst>
                <a:ext uri="{FF2B5EF4-FFF2-40B4-BE49-F238E27FC236}">
                  <a16:creationId xmlns:a16="http://schemas.microsoft.com/office/drawing/2014/main" id="{0255F8FF-AF58-D88D-3662-6936D8CAC3B6}"/>
                </a:ext>
              </a:extLst>
            </p:cNvPr>
            <p:cNvSpPr/>
            <p:nvPr/>
          </p:nvSpPr>
          <p:spPr>
            <a:xfrm>
              <a:off x="6040941" y="3367842"/>
              <a:ext cx="1049236" cy="925506"/>
            </a:xfrm>
            <a:prstGeom prst="roundRect">
              <a:avLst/>
            </a:prstGeom>
            <a:solidFill>
              <a:srgbClr val="8FAADC"/>
            </a:solidFill>
            <a:ln>
              <a:solidFill>
                <a:srgbClr val="8FAADC"/>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B</a:t>
              </a:r>
            </a:p>
          </p:txBody>
        </p:sp>
      </p:grpSp>
      <p:grpSp>
        <p:nvGrpSpPr>
          <p:cNvPr id="3" name="Gruppieren 2">
            <a:extLst>
              <a:ext uri="{FF2B5EF4-FFF2-40B4-BE49-F238E27FC236}">
                <a16:creationId xmlns:a16="http://schemas.microsoft.com/office/drawing/2014/main" id="{C2D05654-24D9-0C66-13E5-A7C1B829A96F}"/>
              </a:ext>
            </a:extLst>
          </p:cNvPr>
          <p:cNvGrpSpPr/>
          <p:nvPr/>
        </p:nvGrpSpPr>
        <p:grpSpPr>
          <a:xfrm>
            <a:off x="6096000" y="4810739"/>
            <a:ext cx="5524983" cy="925506"/>
            <a:chOff x="6096000" y="4810739"/>
            <a:chExt cx="5524983" cy="925506"/>
          </a:xfrm>
        </p:grpSpPr>
        <p:sp>
          <p:nvSpPr>
            <p:cNvPr id="15" name="Rechteck: abgerundete Ecken 14">
              <a:extLst>
                <a:ext uri="{FF2B5EF4-FFF2-40B4-BE49-F238E27FC236}">
                  <a16:creationId xmlns:a16="http://schemas.microsoft.com/office/drawing/2014/main" id="{A340B74A-1A93-2025-29F6-B96F81E88197}"/>
                </a:ext>
              </a:extLst>
            </p:cNvPr>
            <p:cNvSpPr/>
            <p:nvPr/>
          </p:nvSpPr>
          <p:spPr>
            <a:xfrm>
              <a:off x="6892464" y="4810739"/>
              <a:ext cx="4728519" cy="925506"/>
            </a:xfrm>
            <a:prstGeom prst="roundRect">
              <a:avLst/>
            </a:prstGeom>
            <a:solidFill>
              <a:schemeClr val="bg1"/>
            </a:solidFill>
            <a:ln w="28575">
              <a:solidFill>
                <a:srgbClr val="83A984"/>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sz="1800" b="0" i="0" dirty="0">
                  <a:solidFill>
                    <a:srgbClr val="000000"/>
                  </a:solidFill>
                  <a:effectLst/>
                  <a:latin typeface="Gadugi" panose="020B0502040204020203" pitchFamily="34" charset="0"/>
                  <a:ea typeface="Gadugi" panose="020B0502040204020203" pitchFamily="34" charset="0"/>
                </a:rPr>
                <a:t>Automatisierte Sortier- und Fördersysteme sowie der Einsatz von Robotern</a:t>
              </a:r>
              <a:endParaRPr lang="de-AT" dirty="0">
                <a:latin typeface="Gadugi" panose="020B0502040204020203" pitchFamily="34" charset="0"/>
                <a:ea typeface="Gadugi" panose="020B0502040204020203" pitchFamily="34" charset="0"/>
              </a:endParaRPr>
            </a:p>
          </p:txBody>
        </p:sp>
        <p:sp>
          <p:nvSpPr>
            <p:cNvPr id="16" name="Rechteck: abgerundete Ecken 15">
              <a:extLst>
                <a:ext uri="{FF2B5EF4-FFF2-40B4-BE49-F238E27FC236}">
                  <a16:creationId xmlns:a16="http://schemas.microsoft.com/office/drawing/2014/main" id="{C9CE7C56-E054-26D3-DC3D-A5AA1CF173EF}"/>
                </a:ext>
              </a:extLst>
            </p:cNvPr>
            <p:cNvSpPr/>
            <p:nvPr/>
          </p:nvSpPr>
          <p:spPr>
            <a:xfrm>
              <a:off x="6096000" y="4810739"/>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C</a:t>
              </a:r>
            </a:p>
          </p:txBody>
        </p:sp>
      </p:grpSp>
      <p:pic>
        <p:nvPicPr>
          <p:cNvPr id="17" name="Grafik 16" descr="Frau in einem T-Shirt">
            <a:extLst>
              <a:ext uri="{FF2B5EF4-FFF2-40B4-BE49-F238E27FC236}">
                <a16:creationId xmlns:a16="http://schemas.microsoft.com/office/drawing/2014/main" id="{3BD9CD3B-11E5-C260-DEFE-408F167BE4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555" y="5588721"/>
            <a:ext cx="1453165" cy="1375515"/>
          </a:xfrm>
          <a:prstGeom prst="rect">
            <a:avLst/>
          </a:prstGeom>
        </p:spPr>
      </p:pic>
      <p:pic>
        <p:nvPicPr>
          <p:cNvPr id="18" name="Grafik 17" descr="Mann mit dickem Haar">
            <a:extLst>
              <a:ext uri="{FF2B5EF4-FFF2-40B4-BE49-F238E27FC236}">
                <a16:creationId xmlns:a16="http://schemas.microsoft.com/office/drawing/2014/main" id="{A6A7EE1F-F8BA-2716-FCA7-368C637672F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92415" y="4696156"/>
            <a:ext cx="939655" cy="1029759"/>
          </a:xfrm>
          <a:prstGeom prst="rect">
            <a:avLst/>
          </a:prstGeom>
        </p:spPr>
      </p:pic>
      <p:pic>
        <p:nvPicPr>
          <p:cNvPr id="19" name="Grafik 18" descr="Lächelndes Gesicht mit geschlossenen Augen">
            <a:extLst>
              <a:ext uri="{FF2B5EF4-FFF2-40B4-BE49-F238E27FC236}">
                <a16:creationId xmlns:a16="http://schemas.microsoft.com/office/drawing/2014/main" id="{C768706D-650B-12E6-D119-2D349BE88E0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138" y="5097435"/>
            <a:ext cx="449176" cy="491286"/>
          </a:xfrm>
          <a:prstGeom prst="rect">
            <a:avLst/>
          </a:prstGeom>
        </p:spPr>
      </p:pic>
      <p:pic>
        <p:nvPicPr>
          <p:cNvPr id="2" name="Grafik 1" descr="Marke 5 mit einfarbiger Füllung">
            <a:extLst>
              <a:ext uri="{FF2B5EF4-FFF2-40B4-BE49-F238E27FC236}">
                <a16:creationId xmlns:a16="http://schemas.microsoft.com/office/drawing/2014/main" id="{4CA371B1-709A-36FA-EDE4-73D082FE32D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4095" y="1211822"/>
            <a:ext cx="540000" cy="540000"/>
          </a:xfrm>
          <a:prstGeom prst="rect">
            <a:avLst/>
          </a:prstGeom>
        </p:spPr>
      </p:pic>
    </p:spTree>
    <p:extLst>
      <p:ext uri="{BB962C8B-B14F-4D97-AF65-F5344CB8AC3E}">
        <p14:creationId xmlns:p14="http://schemas.microsoft.com/office/powerpoint/2010/main" val="3888246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8</a:t>
            </a:fld>
            <a:endParaRPr lang="de-AT"/>
          </a:p>
        </p:txBody>
      </p:sp>
      <p:sp>
        <p:nvSpPr>
          <p:cNvPr id="5" name="Rechteck: abgerundete Ecken 4">
            <a:extLst>
              <a:ext uri="{FF2B5EF4-FFF2-40B4-BE49-F238E27FC236}">
                <a16:creationId xmlns:a16="http://schemas.microsoft.com/office/drawing/2014/main" id="{2E7E6FC0-EECE-D3C7-2F62-ACFDA79CB20A}"/>
              </a:ext>
            </a:extLst>
          </p:cNvPr>
          <p:cNvSpPr/>
          <p:nvPr/>
        </p:nvSpPr>
        <p:spPr>
          <a:xfrm>
            <a:off x="6837405" y="1924945"/>
            <a:ext cx="4728519" cy="925506"/>
          </a:xfrm>
          <a:prstGeom prst="roundRect">
            <a:avLst/>
          </a:prstGeom>
          <a:solidFill>
            <a:schemeClr val="bg1"/>
          </a:solidFill>
          <a:ln w="28575">
            <a:solidFill>
              <a:srgbClr val="1B8682"/>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Kundenservice-Mitarbeiter:innen beantworten Anfragen telefonisch. </a:t>
            </a:r>
            <a:endParaRPr lang="de-AT" dirty="0">
              <a:latin typeface="Gadugi" panose="020B0502040204020203" pitchFamily="34" charset="0"/>
              <a:ea typeface="Gadugi" panose="020B0502040204020203" pitchFamily="34" charset="0"/>
            </a:endParaRPr>
          </a:p>
        </p:txBody>
      </p:sp>
      <p:sp>
        <p:nvSpPr>
          <p:cNvPr id="6" name="Sprechblase: rechteckig 5">
            <a:extLst>
              <a:ext uri="{FF2B5EF4-FFF2-40B4-BE49-F238E27FC236}">
                <a16:creationId xmlns:a16="http://schemas.microsoft.com/office/drawing/2014/main" id="{7EA513A5-75E2-11FD-2734-055CA0CB9560}"/>
              </a:ext>
            </a:extLst>
          </p:cNvPr>
          <p:cNvSpPr/>
          <p:nvPr/>
        </p:nvSpPr>
        <p:spPr>
          <a:xfrm>
            <a:off x="230434" y="1156958"/>
            <a:ext cx="5396009" cy="2673637"/>
          </a:xfrm>
          <a:custGeom>
            <a:avLst/>
            <a:gdLst>
              <a:gd name="connsiteX0" fmla="*/ 0 w 5396009"/>
              <a:gd name="connsiteY0" fmla="*/ 0 h 2673637"/>
              <a:gd name="connsiteX1" fmla="*/ 899335 w 5396009"/>
              <a:gd name="connsiteY1" fmla="*/ 0 h 2673637"/>
              <a:gd name="connsiteX2" fmla="*/ 899335 w 5396009"/>
              <a:gd name="connsiteY2" fmla="*/ 0 h 2673637"/>
              <a:gd name="connsiteX3" fmla="*/ 2248337 w 5396009"/>
              <a:gd name="connsiteY3" fmla="*/ 0 h 2673637"/>
              <a:gd name="connsiteX4" fmla="*/ 5396009 w 5396009"/>
              <a:gd name="connsiteY4" fmla="*/ 0 h 2673637"/>
              <a:gd name="connsiteX5" fmla="*/ 5396009 w 5396009"/>
              <a:gd name="connsiteY5" fmla="*/ 1559622 h 2673637"/>
              <a:gd name="connsiteX6" fmla="*/ 5396009 w 5396009"/>
              <a:gd name="connsiteY6" fmla="*/ 1559622 h 2673637"/>
              <a:gd name="connsiteX7" fmla="*/ 5396009 w 5396009"/>
              <a:gd name="connsiteY7" fmla="*/ 2228031 h 2673637"/>
              <a:gd name="connsiteX8" fmla="*/ 5396009 w 5396009"/>
              <a:gd name="connsiteY8" fmla="*/ 2673637 h 2673637"/>
              <a:gd name="connsiteX9" fmla="*/ 2248337 w 5396009"/>
              <a:gd name="connsiteY9" fmla="*/ 2673637 h 2673637"/>
              <a:gd name="connsiteX10" fmla="*/ 824240 w 5396009"/>
              <a:gd name="connsiteY10" fmla="*/ 4162184 h 2673637"/>
              <a:gd name="connsiteX11" fmla="*/ 899335 w 5396009"/>
              <a:gd name="connsiteY11" fmla="*/ 2673637 h 2673637"/>
              <a:gd name="connsiteX12" fmla="*/ 0 w 5396009"/>
              <a:gd name="connsiteY12" fmla="*/ 2673637 h 2673637"/>
              <a:gd name="connsiteX13" fmla="*/ 0 w 5396009"/>
              <a:gd name="connsiteY13" fmla="*/ 2228031 h 2673637"/>
              <a:gd name="connsiteX14" fmla="*/ 0 w 5396009"/>
              <a:gd name="connsiteY14" fmla="*/ 1559622 h 2673637"/>
              <a:gd name="connsiteX15" fmla="*/ 0 w 5396009"/>
              <a:gd name="connsiteY15" fmla="*/ 1559622 h 2673637"/>
              <a:gd name="connsiteX16" fmla="*/ 0 w 5396009"/>
              <a:gd name="connsiteY16" fmla="*/ 0 h 267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6009" h="2673637" fill="none" extrusionOk="0">
                <a:moveTo>
                  <a:pt x="0" y="0"/>
                </a:moveTo>
                <a:cubicBezTo>
                  <a:pt x="317423" y="-60077"/>
                  <a:pt x="713727" y="28054"/>
                  <a:pt x="899335" y="0"/>
                </a:cubicBezTo>
                <a:lnTo>
                  <a:pt x="899335" y="0"/>
                </a:lnTo>
                <a:cubicBezTo>
                  <a:pt x="1369137" y="30636"/>
                  <a:pt x="2031632" y="-54272"/>
                  <a:pt x="2248337" y="0"/>
                </a:cubicBezTo>
                <a:cubicBezTo>
                  <a:pt x="3287925" y="40638"/>
                  <a:pt x="4095985" y="109633"/>
                  <a:pt x="5396009" y="0"/>
                </a:cubicBezTo>
                <a:cubicBezTo>
                  <a:pt x="5509835" y="698726"/>
                  <a:pt x="5441733" y="1186326"/>
                  <a:pt x="5396009" y="1559622"/>
                </a:cubicBezTo>
                <a:lnTo>
                  <a:pt x="5396009" y="1559622"/>
                </a:lnTo>
                <a:cubicBezTo>
                  <a:pt x="5340901" y="1780598"/>
                  <a:pt x="5453733" y="1975780"/>
                  <a:pt x="5396009" y="2228031"/>
                </a:cubicBezTo>
                <a:cubicBezTo>
                  <a:pt x="5417951" y="2384937"/>
                  <a:pt x="5398588" y="2458476"/>
                  <a:pt x="5396009" y="2673637"/>
                </a:cubicBezTo>
                <a:cubicBezTo>
                  <a:pt x="4240196" y="2727904"/>
                  <a:pt x="2936443" y="2795710"/>
                  <a:pt x="2248337" y="2673637"/>
                </a:cubicBezTo>
                <a:cubicBezTo>
                  <a:pt x="1749152" y="3254765"/>
                  <a:pt x="1373340" y="3470273"/>
                  <a:pt x="824240" y="4162184"/>
                </a:cubicBezTo>
                <a:cubicBezTo>
                  <a:pt x="963660" y="3917579"/>
                  <a:pt x="981964" y="2869156"/>
                  <a:pt x="899335" y="2673637"/>
                </a:cubicBezTo>
                <a:cubicBezTo>
                  <a:pt x="663941" y="2711614"/>
                  <a:pt x="351738" y="2693225"/>
                  <a:pt x="0" y="2673637"/>
                </a:cubicBezTo>
                <a:cubicBezTo>
                  <a:pt x="-24817" y="2524088"/>
                  <a:pt x="-131" y="2381518"/>
                  <a:pt x="0" y="2228031"/>
                </a:cubicBezTo>
                <a:cubicBezTo>
                  <a:pt x="-18095" y="2074508"/>
                  <a:pt x="-38097" y="1652732"/>
                  <a:pt x="0" y="1559622"/>
                </a:cubicBezTo>
                <a:lnTo>
                  <a:pt x="0" y="1559622"/>
                </a:lnTo>
                <a:cubicBezTo>
                  <a:pt x="56956" y="1394199"/>
                  <a:pt x="-92812" y="479006"/>
                  <a:pt x="0" y="0"/>
                </a:cubicBezTo>
                <a:close/>
              </a:path>
              <a:path w="5396009" h="2673637" stroke="0" extrusionOk="0">
                <a:moveTo>
                  <a:pt x="0" y="0"/>
                </a:moveTo>
                <a:cubicBezTo>
                  <a:pt x="136379" y="-34350"/>
                  <a:pt x="603153" y="11427"/>
                  <a:pt x="899335" y="0"/>
                </a:cubicBezTo>
                <a:lnTo>
                  <a:pt x="899335" y="0"/>
                </a:lnTo>
                <a:cubicBezTo>
                  <a:pt x="1517908" y="59848"/>
                  <a:pt x="1780222" y="1077"/>
                  <a:pt x="2248337" y="0"/>
                </a:cubicBezTo>
                <a:cubicBezTo>
                  <a:pt x="3720236" y="158035"/>
                  <a:pt x="4051760" y="-55756"/>
                  <a:pt x="5396009" y="0"/>
                </a:cubicBezTo>
                <a:cubicBezTo>
                  <a:pt x="5451845" y="519016"/>
                  <a:pt x="5339878" y="1069003"/>
                  <a:pt x="5396009" y="1559622"/>
                </a:cubicBezTo>
                <a:lnTo>
                  <a:pt x="5396009" y="1559622"/>
                </a:lnTo>
                <a:cubicBezTo>
                  <a:pt x="5406413" y="1818354"/>
                  <a:pt x="5368622" y="2096242"/>
                  <a:pt x="5396009" y="2228031"/>
                </a:cubicBezTo>
                <a:cubicBezTo>
                  <a:pt x="5384590" y="2389116"/>
                  <a:pt x="5433954" y="2553101"/>
                  <a:pt x="5396009" y="2673637"/>
                </a:cubicBezTo>
                <a:cubicBezTo>
                  <a:pt x="4084299" y="2767570"/>
                  <a:pt x="3683831" y="2746135"/>
                  <a:pt x="2248337" y="2673637"/>
                </a:cubicBezTo>
                <a:cubicBezTo>
                  <a:pt x="2197604" y="2951264"/>
                  <a:pt x="1341343" y="3830687"/>
                  <a:pt x="824240" y="4162184"/>
                </a:cubicBezTo>
                <a:cubicBezTo>
                  <a:pt x="738939" y="3955545"/>
                  <a:pt x="760269" y="2934214"/>
                  <a:pt x="899335" y="2673637"/>
                </a:cubicBezTo>
                <a:cubicBezTo>
                  <a:pt x="769058" y="2653401"/>
                  <a:pt x="149314" y="2665881"/>
                  <a:pt x="0" y="2673637"/>
                </a:cubicBezTo>
                <a:cubicBezTo>
                  <a:pt x="31947" y="2551823"/>
                  <a:pt x="33163" y="2420182"/>
                  <a:pt x="0" y="2228031"/>
                </a:cubicBezTo>
                <a:cubicBezTo>
                  <a:pt x="21705" y="2119804"/>
                  <a:pt x="19625" y="1776584"/>
                  <a:pt x="0" y="1559622"/>
                </a:cubicBezTo>
                <a:lnTo>
                  <a:pt x="0" y="1559622"/>
                </a:lnTo>
                <a:cubicBezTo>
                  <a:pt x="116583" y="881816"/>
                  <a:pt x="81234" y="674617"/>
                  <a:pt x="0" y="0"/>
                </a:cubicBezTo>
                <a:close/>
              </a:path>
            </a:pathLst>
          </a:custGeom>
          <a:solidFill>
            <a:schemeClr val="bg1">
              <a:lumMod val="95000"/>
            </a:schemeClr>
          </a:solidFill>
          <a:ln w="57150">
            <a:solidFill>
              <a:schemeClr val="accent1">
                <a:lumMod val="50000"/>
              </a:schemeClr>
            </a:solidFill>
            <a:extLst>
              <a:ext uri="{C807C97D-BFC1-408E-A445-0C87EB9F89A2}">
                <ask:lineSketchStyleProps xmlns:ask="http://schemas.microsoft.com/office/drawing/2018/sketchyshapes" sd="3056397727">
                  <a:prstGeom prst="wedgeRectCallout">
                    <a:avLst>
                      <a:gd name="adj1" fmla="val -34725"/>
                      <a:gd name="adj2" fmla="val 105675"/>
                    </a:avLst>
                  </a:prstGeom>
                  <ask:type>
                    <ask:lineSketchCurved/>
                  </ask:type>
                </ask:lineSketchStyleProps>
              </a:ext>
            </a:extLst>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Gadugi" panose="020B0502040204020203" pitchFamily="34" charset="0"/>
                <a:ea typeface="Gadugi" panose="020B0502040204020203" pitchFamily="34" charset="0"/>
              </a:rPr>
              <a:t>Wie kann </a:t>
            </a:r>
            <a:r>
              <a:rPr lang="de-DE" sz="2400" b="1" dirty="0">
                <a:solidFill>
                  <a:schemeClr val="tx1"/>
                </a:solidFill>
                <a:latin typeface="Gadugi" panose="020B0502040204020203" pitchFamily="34" charset="0"/>
                <a:ea typeface="Gadugi" panose="020B0502040204020203" pitchFamily="34" charset="0"/>
              </a:rPr>
              <a:t>künstliche Intelligenz (KI)</a:t>
            </a:r>
            <a:r>
              <a:rPr lang="de-DE" sz="2400" dirty="0">
                <a:solidFill>
                  <a:schemeClr val="tx1"/>
                </a:solidFill>
                <a:latin typeface="Gadugi" panose="020B0502040204020203" pitchFamily="34" charset="0"/>
                <a:ea typeface="Gadugi" panose="020B0502040204020203" pitchFamily="34" charset="0"/>
              </a:rPr>
              <a:t> den Kundenservice verbessern?</a:t>
            </a:r>
            <a:endParaRPr lang="de-AT" sz="2400" dirty="0">
              <a:solidFill>
                <a:schemeClr val="tx1"/>
              </a:solidFill>
              <a:latin typeface="Gadugi" panose="020B0502040204020203" pitchFamily="34" charset="0"/>
              <a:ea typeface="Gadugi" panose="020B0502040204020203" pitchFamily="34" charset="0"/>
            </a:endParaRPr>
          </a:p>
        </p:txBody>
      </p:sp>
      <p:sp>
        <p:nvSpPr>
          <p:cNvPr id="7" name="Rechteck: abgerundete Ecken 6">
            <a:extLst>
              <a:ext uri="{FF2B5EF4-FFF2-40B4-BE49-F238E27FC236}">
                <a16:creationId xmlns:a16="http://schemas.microsoft.com/office/drawing/2014/main" id="{945A99C3-2440-ED4C-2DF3-4436F675EB55}"/>
              </a:ext>
            </a:extLst>
          </p:cNvPr>
          <p:cNvSpPr/>
          <p:nvPr/>
        </p:nvSpPr>
        <p:spPr>
          <a:xfrm rot="21101627">
            <a:off x="8008369" y="207356"/>
            <a:ext cx="1049236" cy="925506"/>
          </a:xfrm>
          <a:prstGeom prst="roundRect">
            <a:avLst/>
          </a:prstGeom>
          <a:solidFill>
            <a:srgbClr val="00206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Q</a:t>
            </a:r>
          </a:p>
        </p:txBody>
      </p:sp>
      <p:sp>
        <p:nvSpPr>
          <p:cNvPr id="8" name="Rechteck: abgerundete Ecken 7">
            <a:extLst>
              <a:ext uri="{FF2B5EF4-FFF2-40B4-BE49-F238E27FC236}">
                <a16:creationId xmlns:a16="http://schemas.microsoft.com/office/drawing/2014/main" id="{FC8D19EA-495C-5E84-72E3-139FD902C7F3}"/>
              </a:ext>
            </a:extLst>
          </p:cNvPr>
          <p:cNvSpPr/>
          <p:nvPr/>
        </p:nvSpPr>
        <p:spPr>
          <a:xfrm rot="291751">
            <a:off x="8896731" y="214840"/>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U</a:t>
            </a:r>
          </a:p>
        </p:txBody>
      </p:sp>
      <p:sp>
        <p:nvSpPr>
          <p:cNvPr id="9" name="Rechteck: abgerundete Ecken 8">
            <a:extLst>
              <a:ext uri="{FF2B5EF4-FFF2-40B4-BE49-F238E27FC236}">
                <a16:creationId xmlns:a16="http://schemas.microsoft.com/office/drawing/2014/main" id="{8DC4A156-4CCE-4A43-47E1-F578E34E7297}"/>
              </a:ext>
            </a:extLst>
          </p:cNvPr>
          <p:cNvSpPr/>
          <p:nvPr/>
        </p:nvSpPr>
        <p:spPr>
          <a:xfrm rot="21289205">
            <a:off x="9869138" y="185977"/>
            <a:ext cx="1049236" cy="925506"/>
          </a:xfrm>
          <a:prstGeom prst="roundRect">
            <a:avLst/>
          </a:prstGeom>
          <a:solidFill>
            <a:schemeClr val="accent1">
              <a:lumMod val="60000"/>
              <a:lumOff val="40000"/>
            </a:schemeClr>
          </a:solidFill>
          <a:ln>
            <a:solidFill>
              <a:schemeClr val="accent1">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I</a:t>
            </a:r>
          </a:p>
        </p:txBody>
      </p:sp>
      <p:sp>
        <p:nvSpPr>
          <p:cNvPr id="10" name="Rechteck: abgerundete Ecken 9">
            <a:extLst>
              <a:ext uri="{FF2B5EF4-FFF2-40B4-BE49-F238E27FC236}">
                <a16:creationId xmlns:a16="http://schemas.microsoft.com/office/drawing/2014/main" id="{75864E07-C78A-4D16-3E3D-FDDC5C6C9F03}"/>
              </a:ext>
            </a:extLst>
          </p:cNvPr>
          <p:cNvSpPr/>
          <p:nvPr/>
        </p:nvSpPr>
        <p:spPr>
          <a:xfrm rot="345381">
            <a:off x="10794901" y="236031"/>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Z</a:t>
            </a:r>
          </a:p>
        </p:txBody>
      </p:sp>
      <p:sp>
        <p:nvSpPr>
          <p:cNvPr id="11" name="Rechteck: abgerundete Ecken 10">
            <a:extLst>
              <a:ext uri="{FF2B5EF4-FFF2-40B4-BE49-F238E27FC236}">
                <a16:creationId xmlns:a16="http://schemas.microsoft.com/office/drawing/2014/main" id="{BEE387B4-5BF9-1DAD-F277-DCEA557E677F}"/>
              </a:ext>
            </a:extLst>
          </p:cNvPr>
          <p:cNvSpPr/>
          <p:nvPr/>
        </p:nvSpPr>
        <p:spPr>
          <a:xfrm>
            <a:off x="6040941" y="1924945"/>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A</a:t>
            </a:r>
          </a:p>
        </p:txBody>
      </p:sp>
      <p:grpSp>
        <p:nvGrpSpPr>
          <p:cNvPr id="12" name="Gruppieren 11">
            <a:extLst>
              <a:ext uri="{FF2B5EF4-FFF2-40B4-BE49-F238E27FC236}">
                <a16:creationId xmlns:a16="http://schemas.microsoft.com/office/drawing/2014/main" id="{54E1A858-1AD5-C9E8-7978-FF7D503754CA}"/>
              </a:ext>
            </a:extLst>
          </p:cNvPr>
          <p:cNvGrpSpPr/>
          <p:nvPr/>
        </p:nvGrpSpPr>
        <p:grpSpPr>
          <a:xfrm>
            <a:off x="6040941" y="3367842"/>
            <a:ext cx="5524983" cy="925506"/>
            <a:chOff x="6040941" y="3367842"/>
            <a:chExt cx="5524983" cy="925506"/>
          </a:xfrm>
        </p:grpSpPr>
        <p:sp>
          <p:nvSpPr>
            <p:cNvPr id="13" name="Rechteck: abgerundete Ecken 12">
              <a:extLst>
                <a:ext uri="{FF2B5EF4-FFF2-40B4-BE49-F238E27FC236}">
                  <a16:creationId xmlns:a16="http://schemas.microsoft.com/office/drawing/2014/main" id="{93E700F9-C7A3-B814-F023-1B55C11D0399}"/>
                </a:ext>
              </a:extLst>
            </p:cNvPr>
            <p:cNvSpPr/>
            <p:nvPr/>
          </p:nvSpPr>
          <p:spPr>
            <a:xfrm>
              <a:off x="6837405" y="3367842"/>
              <a:ext cx="4728519" cy="925506"/>
            </a:xfrm>
            <a:prstGeom prst="roundRect">
              <a:avLst/>
            </a:prstGeom>
            <a:solidFill>
              <a:schemeClr val="bg1"/>
            </a:solidFill>
            <a:ln w="28575">
              <a:solidFill>
                <a:srgbClr val="8FAADC"/>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sz="1800" b="0" i="0" dirty="0" err="1">
                  <a:solidFill>
                    <a:srgbClr val="000000"/>
                  </a:solidFill>
                  <a:effectLst/>
                  <a:latin typeface="Gadugi" panose="020B0502040204020203" pitchFamily="34" charset="0"/>
                  <a:ea typeface="Gadugi" panose="020B0502040204020203" pitchFamily="34" charset="0"/>
                </a:rPr>
                <a:t>Kund:innen</a:t>
              </a:r>
              <a:r>
                <a:rPr lang="de-DE" sz="1800" b="0" i="0" dirty="0">
                  <a:solidFill>
                    <a:srgbClr val="000000"/>
                  </a:solidFill>
                  <a:effectLst/>
                  <a:latin typeface="Gadugi" panose="020B0502040204020203" pitchFamily="34" charset="0"/>
                  <a:ea typeface="Gadugi" panose="020B0502040204020203" pitchFamily="34" charset="0"/>
                </a:rPr>
                <a:t> füllen ein Kontaktformular aus und erhalten innerhalb einiger Tage eine Antwort per Mail.</a:t>
              </a:r>
              <a:endParaRPr lang="de-AT" dirty="0">
                <a:latin typeface="Gadugi" panose="020B0502040204020203" pitchFamily="34" charset="0"/>
                <a:ea typeface="Gadugi" panose="020B0502040204020203" pitchFamily="34" charset="0"/>
              </a:endParaRPr>
            </a:p>
          </p:txBody>
        </p:sp>
        <p:sp>
          <p:nvSpPr>
            <p:cNvPr id="14" name="Rechteck: abgerundete Ecken 13">
              <a:extLst>
                <a:ext uri="{FF2B5EF4-FFF2-40B4-BE49-F238E27FC236}">
                  <a16:creationId xmlns:a16="http://schemas.microsoft.com/office/drawing/2014/main" id="{0255F8FF-AF58-D88D-3662-6936D8CAC3B6}"/>
                </a:ext>
              </a:extLst>
            </p:cNvPr>
            <p:cNvSpPr/>
            <p:nvPr/>
          </p:nvSpPr>
          <p:spPr>
            <a:xfrm>
              <a:off x="6040941" y="3367842"/>
              <a:ext cx="1049236" cy="925506"/>
            </a:xfrm>
            <a:prstGeom prst="roundRect">
              <a:avLst/>
            </a:prstGeom>
            <a:solidFill>
              <a:srgbClr val="8FAADC"/>
            </a:solidFill>
            <a:ln>
              <a:solidFill>
                <a:srgbClr val="8FAADC"/>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B</a:t>
              </a:r>
            </a:p>
          </p:txBody>
        </p:sp>
      </p:grpSp>
      <p:grpSp>
        <p:nvGrpSpPr>
          <p:cNvPr id="3" name="Gruppieren 2">
            <a:extLst>
              <a:ext uri="{FF2B5EF4-FFF2-40B4-BE49-F238E27FC236}">
                <a16:creationId xmlns:a16="http://schemas.microsoft.com/office/drawing/2014/main" id="{C2D05654-24D9-0C66-13E5-A7C1B829A96F}"/>
              </a:ext>
            </a:extLst>
          </p:cNvPr>
          <p:cNvGrpSpPr/>
          <p:nvPr/>
        </p:nvGrpSpPr>
        <p:grpSpPr>
          <a:xfrm>
            <a:off x="6096000" y="4810739"/>
            <a:ext cx="5524983" cy="925506"/>
            <a:chOff x="6096000" y="4810739"/>
            <a:chExt cx="5524983" cy="925506"/>
          </a:xfrm>
        </p:grpSpPr>
        <p:sp>
          <p:nvSpPr>
            <p:cNvPr id="15" name="Rechteck: abgerundete Ecken 14">
              <a:extLst>
                <a:ext uri="{FF2B5EF4-FFF2-40B4-BE49-F238E27FC236}">
                  <a16:creationId xmlns:a16="http://schemas.microsoft.com/office/drawing/2014/main" id="{A340B74A-1A93-2025-29F6-B96F81E88197}"/>
                </a:ext>
              </a:extLst>
            </p:cNvPr>
            <p:cNvSpPr/>
            <p:nvPr/>
          </p:nvSpPr>
          <p:spPr>
            <a:xfrm>
              <a:off x="6892464" y="4810739"/>
              <a:ext cx="4728519" cy="925506"/>
            </a:xfrm>
            <a:prstGeom prst="roundRect">
              <a:avLst/>
            </a:prstGeom>
            <a:solidFill>
              <a:schemeClr val="bg1"/>
            </a:solidFill>
            <a:ln w="28575">
              <a:solidFill>
                <a:srgbClr val="83A984"/>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KI kann einfache Anfragen schnell und automatisiert beantworten, ohne dass ein Mensch eingreifen muss. </a:t>
              </a:r>
              <a:endParaRPr lang="de-AT" dirty="0">
                <a:latin typeface="Gadugi" panose="020B0502040204020203" pitchFamily="34" charset="0"/>
                <a:ea typeface="Gadugi" panose="020B0502040204020203" pitchFamily="34" charset="0"/>
              </a:endParaRPr>
            </a:p>
          </p:txBody>
        </p:sp>
        <p:sp>
          <p:nvSpPr>
            <p:cNvPr id="16" name="Rechteck: abgerundete Ecken 15">
              <a:extLst>
                <a:ext uri="{FF2B5EF4-FFF2-40B4-BE49-F238E27FC236}">
                  <a16:creationId xmlns:a16="http://schemas.microsoft.com/office/drawing/2014/main" id="{C9CE7C56-E054-26D3-DC3D-A5AA1CF173EF}"/>
                </a:ext>
              </a:extLst>
            </p:cNvPr>
            <p:cNvSpPr/>
            <p:nvPr/>
          </p:nvSpPr>
          <p:spPr>
            <a:xfrm>
              <a:off x="6096000" y="4810739"/>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C</a:t>
              </a:r>
            </a:p>
          </p:txBody>
        </p:sp>
      </p:grpSp>
      <p:pic>
        <p:nvPicPr>
          <p:cNvPr id="17" name="Grafik 16" descr="Frau in einem T-Shirt">
            <a:extLst>
              <a:ext uri="{FF2B5EF4-FFF2-40B4-BE49-F238E27FC236}">
                <a16:creationId xmlns:a16="http://schemas.microsoft.com/office/drawing/2014/main" id="{3BD9CD3B-11E5-C260-DEFE-408F167BE4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555" y="5588721"/>
            <a:ext cx="1453165" cy="1375515"/>
          </a:xfrm>
          <a:prstGeom prst="rect">
            <a:avLst/>
          </a:prstGeom>
        </p:spPr>
      </p:pic>
      <p:pic>
        <p:nvPicPr>
          <p:cNvPr id="18" name="Grafik 17" descr="Mann mit dickem Haar">
            <a:extLst>
              <a:ext uri="{FF2B5EF4-FFF2-40B4-BE49-F238E27FC236}">
                <a16:creationId xmlns:a16="http://schemas.microsoft.com/office/drawing/2014/main" id="{A6A7EE1F-F8BA-2716-FCA7-368C637672F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92415" y="4696156"/>
            <a:ext cx="939655" cy="1029759"/>
          </a:xfrm>
          <a:prstGeom prst="rect">
            <a:avLst/>
          </a:prstGeom>
        </p:spPr>
      </p:pic>
      <p:pic>
        <p:nvPicPr>
          <p:cNvPr id="19" name="Grafik 18" descr="Lächelndes Gesicht mit geschlossenen Augen">
            <a:extLst>
              <a:ext uri="{FF2B5EF4-FFF2-40B4-BE49-F238E27FC236}">
                <a16:creationId xmlns:a16="http://schemas.microsoft.com/office/drawing/2014/main" id="{C768706D-650B-12E6-D119-2D349BE88E0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138" y="5097435"/>
            <a:ext cx="449176" cy="491286"/>
          </a:xfrm>
          <a:prstGeom prst="rect">
            <a:avLst/>
          </a:prstGeom>
        </p:spPr>
      </p:pic>
      <p:pic>
        <p:nvPicPr>
          <p:cNvPr id="20" name="Grafik 19" descr="Marke 6 mit einfarbiger Füllung">
            <a:extLst>
              <a:ext uri="{FF2B5EF4-FFF2-40B4-BE49-F238E27FC236}">
                <a16:creationId xmlns:a16="http://schemas.microsoft.com/office/drawing/2014/main" id="{AC8C1AC4-B406-C25D-1698-51E20647C22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4095" y="1183150"/>
            <a:ext cx="540000" cy="540000"/>
          </a:xfrm>
          <a:prstGeom prst="rect">
            <a:avLst/>
          </a:prstGeom>
        </p:spPr>
      </p:pic>
    </p:spTree>
    <p:extLst>
      <p:ext uri="{BB962C8B-B14F-4D97-AF65-F5344CB8AC3E}">
        <p14:creationId xmlns:p14="http://schemas.microsoft.com/office/powerpoint/2010/main" val="297916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27CBDC29-3BFE-E180-9FB8-AB0938ACE1B9}"/>
              </a:ext>
            </a:extLst>
          </p:cNvPr>
          <p:cNvSpPr>
            <a:spLocks noGrp="1"/>
          </p:cNvSpPr>
          <p:nvPr>
            <p:ph type="sldNum" sz="quarter" idx="12"/>
          </p:nvPr>
        </p:nvSpPr>
        <p:spPr/>
        <p:txBody>
          <a:bodyPr/>
          <a:lstStyle/>
          <a:p>
            <a:fld id="{4C23FFEC-42AF-4C5F-8FEB-D69D9B6A7C04}" type="slidenum">
              <a:rPr lang="de-AT" smtClean="0"/>
              <a:t>9</a:t>
            </a:fld>
            <a:endParaRPr lang="de-AT"/>
          </a:p>
        </p:txBody>
      </p:sp>
      <p:sp>
        <p:nvSpPr>
          <p:cNvPr id="6" name="Sprechblase: rechteckig 5">
            <a:extLst>
              <a:ext uri="{FF2B5EF4-FFF2-40B4-BE49-F238E27FC236}">
                <a16:creationId xmlns:a16="http://schemas.microsoft.com/office/drawing/2014/main" id="{7EA513A5-75E2-11FD-2734-055CA0CB9560}"/>
              </a:ext>
            </a:extLst>
          </p:cNvPr>
          <p:cNvSpPr/>
          <p:nvPr/>
        </p:nvSpPr>
        <p:spPr>
          <a:xfrm>
            <a:off x="230434" y="1156958"/>
            <a:ext cx="5396009" cy="2673637"/>
          </a:xfrm>
          <a:custGeom>
            <a:avLst/>
            <a:gdLst>
              <a:gd name="connsiteX0" fmla="*/ 0 w 5396009"/>
              <a:gd name="connsiteY0" fmla="*/ 0 h 2673637"/>
              <a:gd name="connsiteX1" fmla="*/ 899335 w 5396009"/>
              <a:gd name="connsiteY1" fmla="*/ 0 h 2673637"/>
              <a:gd name="connsiteX2" fmla="*/ 899335 w 5396009"/>
              <a:gd name="connsiteY2" fmla="*/ 0 h 2673637"/>
              <a:gd name="connsiteX3" fmla="*/ 2248337 w 5396009"/>
              <a:gd name="connsiteY3" fmla="*/ 0 h 2673637"/>
              <a:gd name="connsiteX4" fmla="*/ 5396009 w 5396009"/>
              <a:gd name="connsiteY4" fmla="*/ 0 h 2673637"/>
              <a:gd name="connsiteX5" fmla="*/ 5396009 w 5396009"/>
              <a:gd name="connsiteY5" fmla="*/ 1559622 h 2673637"/>
              <a:gd name="connsiteX6" fmla="*/ 5396009 w 5396009"/>
              <a:gd name="connsiteY6" fmla="*/ 1559622 h 2673637"/>
              <a:gd name="connsiteX7" fmla="*/ 5396009 w 5396009"/>
              <a:gd name="connsiteY7" fmla="*/ 2228031 h 2673637"/>
              <a:gd name="connsiteX8" fmla="*/ 5396009 w 5396009"/>
              <a:gd name="connsiteY8" fmla="*/ 2673637 h 2673637"/>
              <a:gd name="connsiteX9" fmla="*/ 2248337 w 5396009"/>
              <a:gd name="connsiteY9" fmla="*/ 2673637 h 2673637"/>
              <a:gd name="connsiteX10" fmla="*/ 824240 w 5396009"/>
              <a:gd name="connsiteY10" fmla="*/ 4162184 h 2673637"/>
              <a:gd name="connsiteX11" fmla="*/ 899335 w 5396009"/>
              <a:gd name="connsiteY11" fmla="*/ 2673637 h 2673637"/>
              <a:gd name="connsiteX12" fmla="*/ 0 w 5396009"/>
              <a:gd name="connsiteY12" fmla="*/ 2673637 h 2673637"/>
              <a:gd name="connsiteX13" fmla="*/ 0 w 5396009"/>
              <a:gd name="connsiteY13" fmla="*/ 2228031 h 2673637"/>
              <a:gd name="connsiteX14" fmla="*/ 0 w 5396009"/>
              <a:gd name="connsiteY14" fmla="*/ 1559622 h 2673637"/>
              <a:gd name="connsiteX15" fmla="*/ 0 w 5396009"/>
              <a:gd name="connsiteY15" fmla="*/ 1559622 h 2673637"/>
              <a:gd name="connsiteX16" fmla="*/ 0 w 5396009"/>
              <a:gd name="connsiteY16" fmla="*/ 0 h 267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96009" h="2673637" fill="none" extrusionOk="0">
                <a:moveTo>
                  <a:pt x="0" y="0"/>
                </a:moveTo>
                <a:cubicBezTo>
                  <a:pt x="317423" y="-60077"/>
                  <a:pt x="713727" y="28054"/>
                  <a:pt x="899335" y="0"/>
                </a:cubicBezTo>
                <a:lnTo>
                  <a:pt x="899335" y="0"/>
                </a:lnTo>
                <a:cubicBezTo>
                  <a:pt x="1369137" y="30636"/>
                  <a:pt x="2031632" y="-54272"/>
                  <a:pt x="2248337" y="0"/>
                </a:cubicBezTo>
                <a:cubicBezTo>
                  <a:pt x="3287925" y="40638"/>
                  <a:pt x="4095985" y="109633"/>
                  <a:pt x="5396009" y="0"/>
                </a:cubicBezTo>
                <a:cubicBezTo>
                  <a:pt x="5509835" y="698726"/>
                  <a:pt x="5441733" y="1186326"/>
                  <a:pt x="5396009" y="1559622"/>
                </a:cubicBezTo>
                <a:lnTo>
                  <a:pt x="5396009" y="1559622"/>
                </a:lnTo>
                <a:cubicBezTo>
                  <a:pt x="5340901" y="1780598"/>
                  <a:pt x="5453733" y="1975780"/>
                  <a:pt x="5396009" y="2228031"/>
                </a:cubicBezTo>
                <a:cubicBezTo>
                  <a:pt x="5417951" y="2384937"/>
                  <a:pt x="5398588" y="2458476"/>
                  <a:pt x="5396009" y="2673637"/>
                </a:cubicBezTo>
                <a:cubicBezTo>
                  <a:pt x="4240196" y="2727904"/>
                  <a:pt x="2936443" y="2795710"/>
                  <a:pt x="2248337" y="2673637"/>
                </a:cubicBezTo>
                <a:cubicBezTo>
                  <a:pt x="1749152" y="3254765"/>
                  <a:pt x="1373340" y="3470273"/>
                  <a:pt x="824240" y="4162184"/>
                </a:cubicBezTo>
                <a:cubicBezTo>
                  <a:pt x="963660" y="3917579"/>
                  <a:pt x="981964" y="2869156"/>
                  <a:pt x="899335" y="2673637"/>
                </a:cubicBezTo>
                <a:cubicBezTo>
                  <a:pt x="663941" y="2711614"/>
                  <a:pt x="351738" y="2693225"/>
                  <a:pt x="0" y="2673637"/>
                </a:cubicBezTo>
                <a:cubicBezTo>
                  <a:pt x="-24817" y="2524088"/>
                  <a:pt x="-131" y="2381518"/>
                  <a:pt x="0" y="2228031"/>
                </a:cubicBezTo>
                <a:cubicBezTo>
                  <a:pt x="-18095" y="2074508"/>
                  <a:pt x="-38097" y="1652732"/>
                  <a:pt x="0" y="1559622"/>
                </a:cubicBezTo>
                <a:lnTo>
                  <a:pt x="0" y="1559622"/>
                </a:lnTo>
                <a:cubicBezTo>
                  <a:pt x="56956" y="1394199"/>
                  <a:pt x="-92812" y="479006"/>
                  <a:pt x="0" y="0"/>
                </a:cubicBezTo>
                <a:close/>
              </a:path>
              <a:path w="5396009" h="2673637" stroke="0" extrusionOk="0">
                <a:moveTo>
                  <a:pt x="0" y="0"/>
                </a:moveTo>
                <a:cubicBezTo>
                  <a:pt x="136379" y="-34350"/>
                  <a:pt x="603153" y="11427"/>
                  <a:pt x="899335" y="0"/>
                </a:cubicBezTo>
                <a:lnTo>
                  <a:pt x="899335" y="0"/>
                </a:lnTo>
                <a:cubicBezTo>
                  <a:pt x="1517908" y="59848"/>
                  <a:pt x="1780222" y="1077"/>
                  <a:pt x="2248337" y="0"/>
                </a:cubicBezTo>
                <a:cubicBezTo>
                  <a:pt x="3720236" y="158035"/>
                  <a:pt x="4051760" y="-55756"/>
                  <a:pt x="5396009" y="0"/>
                </a:cubicBezTo>
                <a:cubicBezTo>
                  <a:pt x="5451845" y="519016"/>
                  <a:pt x="5339878" y="1069003"/>
                  <a:pt x="5396009" y="1559622"/>
                </a:cubicBezTo>
                <a:lnTo>
                  <a:pt x="5396009" y="1559622"/>
                </a:lnTo>
                <a:cubicBezTo>
                  <a:pt x="5406413" y="1818354"/>
                  <a:pt x="5368622" y="2096242"/>
                  <a:pt x="5396009" y="2228031"/>
                </a:cubicBezTo>
                <a:cubicBezTo>
                  <a:pt x="5384590" y="2389116"/>
                  <a:pt x="5433954" y="2553101"/>
                  <a:pt x="5396009" y="2673637"/>
                </a:cubicBezTo>
                <a:cubicBezTo>
                  <a:pt x="4084299" y="2767570"/>
                  <a:pt x="3683831" y="2746135"/>
                  <a:pt x="2248337" y="2673637"/>
                </a:cubicBezTo>
                <a:cubicBezTo>
                  <a:pt x="2197604" y="2951264"/>
                  <a:pt x="1341343" y="3830687"/>
                  <a:pt x="824240" y="4162184"/>
                </a:cubicBezTo>
                <a:cubicBezTo>
                  <a:pt x="738939" y="3955545"/>
                  <a:pt x="760269" y="2934214"/>
                  <a:pt x="899335" y="2673637"/>
                </a:cubicBezTo>
                <a:cubicBezTo>
                  <a:pt x="769058" y="2653401"/>
                  <a:pt x="149314" y="2665881"/>
                  <a:pt x="0" y="2673637"/>
                </a:cubicBezTo>
                <a:cubicBezTo>
                  <a:pt x="31947" y="2551823"/>
                  <a:pt x="33163" y="2420182"/>
                  <a:pt x="0" y="2228031"/>
                </a:cubicBezTo>
                <a:cubicBezTo>
                  <a:pt x="21705" y="2119804"/>
                  <a:pt x="19625" y="1776584"/>
                  <a:pt x="0" y="1559622"/>
                </a:cubicBezTo>
                <a:lnTo>
                  <a:pt x="0" y="1559622"/>
                </a:lnTo>
                <a:cubicBezTo>
                  <a:pt x="116583" y="881816"/>
                  <a:pt x="81234" y="674617"/>
                  <a:pt x="0" y="0"/>
                </a:cubicBezTo>
                <a:close/>
              </a:path>
            </a:pathLst>
          </a:custGeom>
          <a:solidFill>
            <a:schemeClr val="bg1">
              <a:lumMod val="95000"/>
            </a:schemeClr>
          </a:solidFill>
          <a:ln w="57150">
            <a:solidFill>
              <a:schemeClr val="accent1">
                <a:lumMod val="50000"/>
              </a:schemeClr>
            </a:solidFill>
            <a:extLst>
              <a:ext uri="{C807C97D-BFC1-408E-A445-0C87EB9F89A2}">
                <ask:lineSketchStyleProps xmlns:ask="http://schemas.microsoft.com/office/drawing/2018/sketchyshapes" sd="3056397727">
                  <a:prstGeom prst="wedgeRectCallout">
                    <a:avLst>
                      <a:gd name="adj1" fmla="val -34725"/>
                      <a:gd name="adj2" fmla="val 105675"/>
                    </a:avLst>
                  </a:prstGeom>
                  <ask:type>
                    <ask:lineSketchCurved/>
                  </ask:type>
                </ask:lineSketchStyleProps>
              </a:ext>
            </a:extLst>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Gadugi" panose="020B0502040204020203" pitchFamily="34" charset="0"/>
                <a:ea typeface="Gadugi" panose="020B0502040204020203" pitchFamily="34" charset="0"/>
              </a:rPr>
              <a:t>Welcher Bereich eines Unternehmens wird durch die Digitalisierung typischerweise </a:t>
            </a:r>
            <a:r>
              <a:rPr lang="de-DE" sz="2400" b="1" dirty="0">
                <a:solidFill>
                  <a:schemeClr val="tx1"/>
                </a:solidFill>
                <a:latin typeface="Gadugi" panose="020B0502040204020203" pitchFamily="34" charset="0"/>
                <a:ea typeface="Gadugi" panose="020B0502040204020203" pitchFamily="34" charset="0"/>
              </a:rPr>
              <a:t>weniger direkt </a:t>
            </a:r>
            <a:r>
              <a:rPr lang="de-DE" sz="2400" dirty="0">
                <a:solidFill>
                  <a:schemeClr val="tx1"/>
                </a:solidFill>
                <a:latin typeface="Gadugi" panose="020B0502040204020203" pitchFamily="34" charset="0"/>
                <a:ea typeface="Gadugi" panose="020B0502040204020203" pitchFamily="34" charset="0"/>
              </a:rPr>
              <a:t>beeinflusst?</a:t>
            </a:r>
            <a:endParaRPr lang="de-AT" sz="2400" dirty="0">
              <a:solidFill>
                <a:schemeClr val="tx1"/>
              </a:solidFill>
              <a:latin typeface="Gadugi" panose="020B0502040204020203" pitchFamily="34" charset="0"/>
              <a:ea typeface="Gadugi" panose="020B0502040204020203" pitchFamily="34" charset="0"/>
            </a:endParaRPr>
          </a:p>
        </p:txBody>
      </p:sp>
      <p:sp>
        <p:nvSpPr>
          <p:cNvPr id="7" name="Rechteck: abgerundete Ecken 6">
            <a:extLst>
              <a:ext uri="{FF2B5EF4-FFF2-40B4-BE49-F238E27FC236}">
                <a16:creationId xmlns:a16="http://schemas.microsoft.com/office/drawing/2014/main" id="{945A99C3-2440-ED4C-2DF3-4436F675EB55}"/>
              </a:ext>
            </a:extLst>
          </p:cNvPr>
          <p:cNvSpPr/>
          <p:nvPr/>
        </p:nvSpPr>
        <p:spPr>
          <a:xfrm rot="21101627">
            <a:off x="8008369" y="207356"/>
            <a:ext cx="1049236" cy="925506"/>
          </a:xfrm>
          <a:prstGeom prst="roundRect">
            <a:avLst/>
          </a:prstGeom>
          <a:solidFill>
            <a:srgbClr val="002060"/>
          </a:solidFill>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Q</a:t>
            </a:r>
          </a:p>
        </p:txBody>
      </p:sp>
      <p:sp>
        <p:nvSpPr>
          <p:cNvPr id="8" name="Rechteck: abgerundete Ecken 7">
            <a:extLst>
              <a:ext uri="{FF2B5EF4-FFF2-40B4-BE49-F238E27FC236}">
                <a16:creationId xmlns:a16="http://schemas.microsoft.com/office/drawing/2014/main" id="{FC8D19EA-495C-5E84-72E3-139FD902C7F3}"/>
              </a:ext>
            </a:extLst>
          </p:cNvPr>
          <p:cNvSpPr/>
          <p:nvPr/>
        </p:nvSpPr>
        <p:spPr>
          <a:xfrm rot="291751">
            <a:off x="8896731" y="214840"/>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U</a:t>
            </a:r>
          </a:p>
        </p:txBody>
      </p:sp>
      <p:sp>
        <p:nvSpPr>
          <p:cNvPr id="9" name="Rechteck: abgerundete Ecken 8">
            <a:extLst>
              <a:ext uri="{FF2B5EF4-FFF2-40B4-BE49-F238E27FC236}">
                <a16:creationId xmlns:a16="http://schemas.microsoft.com/office/drawing/2014/main" id="{8DC4A156-4CCE-4A43-47E1-F578E34E7297}"/>
              </a:ext>
            </a:extLst>
          </p:cNvPr>
          <p:cNvSpPr/>
          <p:nvPr/>
        </p:nvSpPr>
        <p:spPr>
          <a:xfrm rot="21289205">
            <a:off x="9869138" y="185977"/>
            <a:ext cx="1049236" cy="925506"/>
          </a:xfrm>
          <a:prstGeom prst="roundRect">
            <a:avLst/>
          </a:prstGeom>
          <a:solidFill>
            <a:schemeClr val="accent1">
              <a:lumMod val="60000"/>
              <a:lumOff val="40000"/>
            </a:schemeClr>
          </a:solidFill>
          <a:ln>
            <a:solidFill>
              <a:schemeClr val="accent1">
                <a:lumMod val="60000"/>
                <a:lumOff val="40000"/>
              </a:schemeClr>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I</a:t>
            </a:r>
          </a:p>
        </p:txBody>
      </p:sp>
      <p:sp>
        <p:nvSpPr>
          <p:cNvPr id="10" name="Rechteck: abgerundete Ecken 9">
            <a:extLst>
              <a:ext uri="{FF2B5EF4-FFF2-40B4-BE49-F238E27FC236}">
                <a16:creationId xmlns:a16="http://schemas.microsoft.com/office/drawing/2014/main" id="{75864E07-C78A-4D16-3E3D-FDDC5C6C9F03}"/>
              </a:ext>
            </a:extLst>
          </p:cNvPr>
          <p:cNvSpPr/>
          <p:nvPr/>
        </p:nvSpPr>
        <p:spPr>
          <a:xfrm rot="345381">
            <a:off x="10794901" y="236031"/>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Z</a:t>
            </a:r>
          </a:p>
        </p:txBody>
      </p:sp>
      <p:grpSp>
        <p:nvGrpSpPr>
          <p:cNvPr id="3" name="Gruppieren 2">
            <a:extLst>
              <a:ext uri="{FF2B5EF4-FFF2-40B4-BE49-F238E27FC236}">
                <a16:creationId xmlns:a16="http://schemas.microsoft.com/office/drawing/2014/main" id="{5D3E3C00-A7D4-3A6D-3443-9915DBFEAC5B}"/>
              </a:ext>
            </a:extLst>
          </p:cNvPr>
          <p:cNvGrpSpPr/>
          <p:nvPr/>
        </p:nvGrpSpPr>
        <p:grpSpPr>
          <a:xfrm>
            <a:off x="6040941" y="1924945"/>
            <a:ext cx="5524983" cy="925506"/>
            <a:chOff x="6040941" y="1924945"/>
            <a:chExt cx="5524983" cy="925506"/>
          </a:xfrm>
        </p:grpSpPr>
        <p:sp>
          <p:nvSpPr>
            <p:cNvPr id="5" name="Rechteck: abgerundete Ecken 4">
              <a:extLst>
                <a:ext uri="{FF2B5EF4-FFF2-40B4-BE49-F238E27FC236}">
                  <a16:creationId xmlns:a16="http://schemas.microsoft.com/office/drawing/2014/main" id="{2E7E6FC0-EECE-D3C7-2F62-ACFDA79CB20A}"/>
                </a:ext>
              </a:extLst>
            </p:cNvPr>
            <p:cNvSpPr/>
            <p:nvPr/>
          </p:nvSpPr>
          <p:spPr>
            <a:xfrm>
              <a:off x="6837405" y="1924945"/>
              <a:ext cx="4728519" cy="925506"/>
            </a:xfrm>
            <a:prstGeom prst="roundRect">
              <a:avLst/>
            </a:prstGeom>
            <a:solidFill>
              <a:schemeClr val="bg1"/>
            </a:solidFill>
            <a:ln w="28575">
              <a:solidFill>
                <a:srgbClr val="1B8682"/>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Gestaltung und Ausstattung von Pausenräumen für Mitarbeiter:innen. </a:t>
              </a:r>
            </a:p>
          </p:txBody>
        </p:sp>
        <p:sp>
          <p:nvSpPr>
            <p:cNvPr id="11" name="Rechteck: abgerundete Ecken 10">
              <a:extLst>
                <a:ext uri="{FF2B5EF4-FFF2-40B4-BE49-F238E27FC236}">
                  <a16:creationId xmlns:a16="http://schemas.microsoft.com/office/drawing/2014/main" id="{BEE387B4-5BF9-1DAD-F277-DCEA557E677F}"/>
                </a:ext>
              </a:extLst>
            </p:cNvPr>
            <p:cNvSpPr/>
            <p:nvPr/>
          </p:nvSpPr>
          <p:spPr>
            <a:xfrm>
              <a:off x="6040941" y="1924945"/>
              <a:ext cx="1049236" cy="925506"/>
            </a:xfrm>
            <a:prstGeom prst="roundRect">
              <a:avLst/>
            </a:prstGeom>
            <a:solidFill>
              <a:srgbClr val="1B8682"/>
            </a:solidFill>
            <a:ln>
              <a:solidFill>
                <a:srgbClr val="1B8682"/>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A</a:t>
              </a:r>
            </a:p>
          </p:txBody>
        </p:sp>
      </p:grpSp>
      <p:grpSp>
        <p:nvGrpSpPr>
          <p:cNvPr id="12" name="Gruppieren 11">
            <a:extLst>
              <a:ext uri="{FF2B5EF4-FFF2-40B4-BE49-F238E27FC236}">
                <a16:creationId xmlns:a16="http://schemas.microsoft.com/office/drawing/2014/main" id="{54E1A858-1AD5-C9E8-7978-FF7D503754CA}"/>
              </a:ext>
            </a:extLst>
          </p:cNvPr>
          <p:cNvGrpSpPr/>
          <p:nvPr/>
        </p:nvGrpSpPr>
        <p:grpSpPr>
          <a:xfrm>
            <a:off x="6040941" y="3367842"/>
            <a:ext cx="5524983" cy="925506"/>
            <a:chOff x="6040941" y="3367842"/>
            <a:chExt cx="5524983" cy="925506"/>
          </a:xfrm>
        </p:grpSpPr>
        <p:sp>
          <p:nvSpPr>
            <p:cNvPr id="13" name="Rechteck: abgerundete Ecken 12">
              <a:extLst>
                <a:ext uri="{FF2B5EF4-FFF2-40B4-BE49-F238E27FC236}">
                  <a16:creationId xmlns:a16="http://schemas.microsoft.com/office/drawing/2014/main" id="{93E700F9-C7A3-B814-F023-1B55C11D0399}"/>
                </a:ext>
              </a:extLst>
            </p:cNvPr>
            <p:cNvSpPr/>
            <p:nvPr/>
          </p:nvSpPr>
          <p:spPr>
            <a:xfrm>
              <a:off x="6837405" y="3367842"/>
              <a:ext cx="4728519" cy="925506"/>
            </a:xfrm>
            <a:prstGeom prst="roundRect">
              <a:avLst/>
            </a:prstGeom>
            <a:solidFill>
              <a:schemeClr val="bg1"/>
            </a:solidFill>
            <a:ln w="28575">
              <a:solidFill>
                <a:srgbClr val="8FAADC"/>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Unternehmensstrategie und langfristige Zielplanung. </a:t>
              </a:r>
              <a:endParaRPr lang="de-AT" dirty="0">
                <a:latin typeface="Gadugi" panose="020B0502040204020203" pitchFamily="34" charset="0"/>
                <a:ea typeface="Gadugi" panose="020B0502040204020203" pitchFamily="34" charset="0"/>
              </a:endParaRPr>
            </a:p>
          </p:txBody>
        </p:sp>
        <p:sp>
          <p:nvSpPr>
            <p:cNvPr id="14" name="Rechteck: abgerundete Ecken 13">
              <a:extLst>
                <a:ext uri="{FF2B5EF4-FFF2-40B4-BE49-F238E27FC236}">
                  <a16:creationId xmlns:a16="http://schemas.microsoft.com/office/drawing/2014/main" id="{0255F8FF-AF58-D88D-3662-6936D8CAC3B6}"/>
                </a:ext>
              </a:extLst>
            </p:cNvPr>
            <p:cNvSpPr/>
            <p:nvPr/>
          </p:nvSpPr>
          <p:spPr>
            <a:xfrm>
              <a:off x="6040941" y="3367842"/>
              <a:ext cx="1049236" cy="925506"/>
            </a:xfrm>
            <a:prstGeom prst="roundRect">
              <a:avLst/>
            </a:prstGeom>
            <a:solidFill>
              <a:srgbClr val="8FAADC"/>
            </a:solidFill>
            <a:ln>
              <a:solidFill>
                <a:srgbClr val="8FAADC"/>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B</a:t>
              </a:r>
            </a:p>
          </p:txBody>
        </p:sp>
      </p:grpSp>
      <p:sp>
        <p:nvSpPr>
          <p:cNvPr id="15" name="Rechteck: abgerundete Ecken 14">
            <a:extLst>
              <a:ext uri="{FF2B5EF4-FFF2-40B4-BE49-F238E27FC236}">
                <a16:creationId xmlns:a16="http://schemas.microsoft.com/office/drawing/2014/main" id="{A340B74A-1A93-2025-29F6-B96F81E88197}"/>
              </a:ext>
            </a:extLst>
          </p:cNvPr>
          <p:cNvSpPr/>
          <p:nvPr/>
        </p:nvSpPr>
        <p:spPr>
          <a:xfrm>
            <a:off x="6892464" y="4810739"/>
            <a:ext cx="4728519" cy="925506"/>
          </a:xfrm>
          <a:prstGeom prst="roundRect">
            <a:avLst/>
          </a:prstGeom>
          <a:solidFill>
            <a:schemeClr val="bg1"/>
          </a:solidFill>
          <a:ln w="28575">
            <a:solidFill>
              <a:srgbClr val="83A984"/>
            </a:solidFill>
            <a:extLst>
              <a:ext uri="{C807C97D-BFC1-408E-A445-0C87EB9F89A2}">
                <ask:lineSketchStyleProps xmlns:ask="http://schemas.microsoft.com/office/drawing/2018/sketchyshapes" sd="3667898464">
                  <a:custGeom>
                    <a:avLst/>
                    <a:gdLst>
                      <a:gd name="connsiteX0" fmla="*/ 0 w 4728519"/>
                      <a:gd name="connsiteY0" fmla="*/ 154254 h 925506"/>
                      <a:gd name="connsiteX1" fmla="*/ 154254 w 4728519"/>
                      <a:gd name="connsiteY1" fmla="*/ 0 h 925506"/>
                      <a:gd name="connsiteX2" fmla="*/ 4574265 w 4728519"/>
                      <a:gd name="connsiteY2" fmla="*/ 0 h 925506"/>
                      <a:gd name="connsiteX3" fmla="*/ 4728519 w 4728519"/>
                      <a:gd name="connsiteY3" fmla="*/ 154254 h 925506"/>
                      <a:gd name="connsiteX4" fmla="*/ 4728519 w 4728519"/>
                      <a:gd name="connsiteY4" fmla="*/ 771252 h 925506"/>
                      <a:gd name="connsiteX5" fmla="*/ 4574265 w 4728519"/>
                      <a:gd name="connsiteY5" fmla="*/ 925506 h 925506"/>
                      <a:gd name="connsiteX6" fmla="*/ 154254 w 4728519"/>
                      <a:gd name="connsiteY6" fmla="*/ 925506 h 925506"/>
                      <a:gd name="connsiteX7" fmla="*/ 0 w 4728519"/>
                      <a:gd name="connsiteY7" fmla="*/ 771252 h 925506"/>
                      <a:gd name="connsiteX8" fmla="*/ 0 w 4728519"/>
                      <a:gd name="connsiteY8" fmla="*/ 154254 h 92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28519" h="925506" fill="none" extrusionOk="0">
                        <a:moveTo>
                          <a:pt x="0" y="154254"/>
                        </a:moveTo>
                        <a:cubicBezTo>
                          <a:pt x="-8518" y="77969"/>
                          <a:pt x="84539" y="-5359"/>
                          <a:pt x="154254" y="0"/>
                        </a:cubicBezTo>
                        <a:cubicBezTo>
                          <a:pt x="996271" y="142679"/>
                          <a:pt x="3274975" y="-19410"/>
                          <a:pt x="4574265" y="0"/>
                        </a:cubicBezTo>
                        <a:cubicBezTo>
                          <a:pt x="4655965" y="-4010"/>
                          <a:pt x="4730048" y="64467"/>
                          <a:pt x="4728519" y="154254"/>
                        </a:cubicBezTo>
                        <a:cubicBezTo>
                          <a:pt x="4728619" y="451912"/>
                          <a:pt x="4688398" y="465143"/>
                          <a:pt x="4728519" y="771252"/>
                        </a:cubicBezTo>
                        <a:cubicBezTo>
                          <a:pt x="4725240" y="860975"/>
                          <a:pt x="4651565" y="927321"/>
                          <a:pt x="4574265" y="925506"/>
                        </a:cubicBezTo>
                        <a:cubicBezTo>
                          <a:pt x="3929680" y="982958"/>
                          <a:pt x="1678754" y="1068323"/>
                          <a:pt x="154254" y="925506"/>
                        </a:cubicBezTo>
                        <a:cubicBezTo>
                          <a:pt x="64521" y="919708"/>
                          <a:pt x="-4598" y="854311"/>
                          <a:pt x="0" y="771252"/>
                        </a:cubicBezTo>
                        <a:cubicBezTo>
                          <a:pt x="-4900" y="674582"/>
                          <a:pt x="36752" y="435134"/>
                          <a:pt x="0" y="154254"/>
                        </a:cubicBezTo>
                        <a:close/>
                      </a:path>
                      <a:path w="4728519" h="925506" stroke="0" extrusionOk="0">
                        <a:moveTo>
                          <a:pt x="0" y="154254"/>
                        </a:moveTo>
                        <a:cubicBezTo>
                          <a:pt x="1447" y="59605"/>
                          <a:pt x="82501" y="5165"/>
                          <a:pt x="154254" y="0"/>
                        </a:cubicBezTo>
                        <a:cubicBezTo>
                          <a:pt x="1083373" y="-61511"/>
                          <a:pt x="3541178" y="84739"/>
                          <a:pt x="4574265" y="0"/>
                        </a:cubicBezTo>
                        <a:cubicBezTo>
                          <a:pt x="4675269" y="5574"/>
                          <a:pt x="4728458" y="55754"/>
                          <a:pt x="4728519" y="154254"/>
                        </a:cubicBezTo>
                        <a:cubicBezTo>
                          <a:pt x="4765887" y="286504"/>
                          <a:pt x="4677704" y="481681"/>
                          <a:pt x="4728519" y="771252"/>
                        </a:cubicBezTo>
                        <a:cubicBezTo>
                          <a:pt x="4732279" y="853816"/>
                          <a:pt x="4657414" y="937534"/>
                          <a:pt x="4574265" y="925506"/>
                        </a:cubicBezTo>
                        <a:cubicBezTo>
                          <a:pt x="2558967" y="918516"/>
                          <a:pt x="1915338" y="790944"/>
                          <a:pt x="154254" y="925506"/>
                        </a:cubicBezTo>
                        <a:cubicBezTo>
                          <a:pt x="61590" y="916943"/>
                          <a:pt x="-3023" y="858938"/>
                          <a:pt x="0" y="771252"/>
                        </a:cubicBezTo>
                        <a:cubicBezTo>
                          <a:pt x="-42307" y="649746"/>
                          <a:pt x="35744" y="410139"/>
                          <a:pt x="0" y="154254"/>
                        </a:cubicBezTo>
                        <a:close/>
                      </a:path>
                    </a:pathLst>
                  </a:custGeom>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71463"/>
            <a:r>
              <a:rPr lang="de-DE" dirty="0">
                <a:solidFill>
                  <a:srgbClr val="000000"/>
                </a:solidFill>
                <a:latin typeface="Gadugi" panose="020B0502040204020203" pitchFamily="34" charset="0"/>
                <a:ea typeface="Gadugi" panose="020B0502040204020203" pitchFamily="34" charset="0"/>
              </a:rPr>
              <a:t>Verwaltung und Nutzung von </a:t>
            </a:r>
            <a:r>
              <a:rPr lang="de-DE" dirty="0" err="1">
                <a:solidFill>
                  <a:srgbClr val="000000"/>
                </a:solidFill>
                <a:latin typeface="Gadugi" panose="020B0502040204020203" pitchFamily="34" charset="0"/>
                <a:ea typeface="Gadugi" panose="020B0502040204020203" pitchFamily="34" charset="0"/>
              </a:rPr>
              <a:t>Kunden:innendaten</a:t>
            </a:r>
            <a:r>
              <a:rPr lang="de-DE" dirty="0">
                <a:solidFill>
                  <a:srgbClr val="000000"/>
                </a:solidFill>
                <a:latin typeface="Gadugi" panose="020B0502040204020203" pitchFamily="34" charset="0"/>
                <a:ea typeface="Gadugi" panose="020B0502040204020203" pitchFamily="34" charset="0"/>
              </a:rPr>
              <a:t>. </a:t>
            </a:r>
            <a:endParaRPr lang="de-AT" dirty="0">
              <a:latin typeface="Gadugi" panose="020B0502040204020203" pitchFamily="34" charset="0"/>
              <a:ea typeface="Gadugi" panose="020B0502040204020203" pitchFamily="34" charset="0"/>
            </a:endParaRPr>
          </a:p>
        </p:txBody>
      </p:sp>
      <p:sp>
        <p:nvSpPr>
          <p:cNvPr id="16" name="Rechteck: abgerundete Ecken 15">
            <a:extLst>
              <a:ext uri="{FF2B5EF4-FFF2-40B4-BE49-F238E27FC236}">
                <a16:creationId xmlns:a16="http://schemas.microsoft.com/office/drawing/2014/main" id="{C9CE7C56-E054-26D3-DC3D-A5AA1CF173EF}"/>
              </a:ext>
            </a:extLst>
          </p:cNvPr>
          <p:cNvSpPr/>
          <p:nvPr/>
        </p:nvSpPr>
        <p:spPr>
          <a:xfrm>
            <a:off x="6096000" y="4810739"/>
            <a:ext cx="1049236" cy="925506"/>
          </a:xfrm>
          <a:prstGeom prst="roundRect">
            <a:avLst/>
          </a:prstGeom>
          <a:solidFill>
            <a:srgbClr val="83A984"/>
          </a:solidFill>
          <a:ln>
            <a:solidFill>
              <a:srgbClr val="83A984"/>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6000" dirty="0">
                <a:latin typeface="ADLaM Display" panose="02010000000000000000" pitchFamily="2" charset="0"/>
                <a:ea typeface="ADLaM Display" panose="02010000000000000000" pitchFamily="2" charset="0"/>
                <a:cs typeface="ADLaM Display" panose="02010000000000000000" pitchFamily="2" charset="0"/>
              </a:rPr>
              <a:t>C</a:t>
            </a:r>
          </a:p>
        </p:txBody>
      </p:sp>
      <p:pic>
        <p:nvPicPr>
          <p:cNvPr id="17" name="Grafik 16" descr="Frau in einem T-Shirt">
            <a:extLst>
              <a:ext uri="{FF2B5EF4-FFF2-40B4-BE49-F238E27FC236}">
                <a16:creationId xmlns:a16="http://schemas.microsoft.com/office/drawing/2014/main" id="{3BD9CD3B-11E5-C260-DEFE-408F167BE4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555" y="5588721"/>
            <a:ext cx="1453165" cy="1375515"/>
          </a:xfrm>
          <a:prstGeom prst="rect">
            <a:avLst/>
          </a:prstGeom>
        </p:spPr>
      </p:pic>
      <p:pic>
        <p:nvPicPr>
          <p:cNvPr id="18" name="Grafik 17" descr="Mann mit dickem Haar">
            <a:extLst>
              <a:ext uri="{FF2B5EF4-FFF2-40B4-BE49-F238E27FC236}">
                <a16:creationId xmlns:a16="http://schemas.microsoft.com/office/drawing/2014/main" id="{A6A7EE1F-F8BA-2716-FCA7-368C637672F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92415" y="4696156"/>
            <a:ext cx="939655" cy="1029759"/>
          </a:xfrm>
          <a:prstGeom prst="rect">
            <a:avLst/>
          </a:prstGeom>
        </p:spPr>
      </p:pic>
      <p:pic>
        <p:nvPicPr>
          <p:cNvPr id="19" name="Grafik 18" descr="Lächelndes Gesicht mit geschlossenen Augen">
            <a:extLst>
              <a:ext uri="{FF2B5EF4-FFF2-40B4-BE49-F238E27FC236}">
                <a16:creationId xmlns:a16="http://schemas.microsoft.com/office/drawing/2014/main" id="{C768706D-650B-12E6-D119-2D349BE88E0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138" y="5097435"/>
            <a:ext cx="449176" cy="491286"/>
          </a:xfrm>
          <a:prstGeom prst="rect">
            <a:avLst/>
          </a:prstGeom>
        </p:spPr>
      </p:pic>
      <p:pic>
        <p:nvPicPr>
          <p:cNvPr id="20" name="Grafik 19" descr="Marke 7 mit einfarbiger Füllung">
            <a:extLst>
              <a:ext uri="{FF2B5EF4-FFF2-40B4-BE49-F238E27FC236}">
                <a16:creationId xmlns:a16="http://schemas.microsoft.com/office/drawing/2014/main" id="{744FC4D6-3E1C-5233-DF05-C916954493A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04095" y="1203796"/>
            <a:ext cx="540000" cy="540000"/>
          </a:xfrm>
          <a:prstGeom prst="rect">
            <a:avLst/>
          </a:prstGeom>
        </p:spPr>
      </p:pic>
    </p:spTree>
    <p:extLst>
      <p:ext uri="{BB962C8B-B14F-4D97-AF65-F5344CB8AC3E}">
        <p14:creationId xmlns:p14="http://schemas.microsoft.com/office/powerpoint/2010/main" val="106703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95324AF558A4644A44B7A3BBA3F768F" ma:contentTypeVersion="19" ma:contentTypeDescription="Ein neues Dokument erstellen." ma:contentTypeScope="" ma:versionID="0b19a1a682f2822feb727551d897a72a">
  <xsd:schema xmlns:xsd="http://www.w3.org/2001/XMLSchema" xmlns:xs="http://www.w3.org/2001/XMLSchema" xmlns:p="http://schemas.microsoft.com/office/2006/metadata/properties" xmlns:ns2="f799415d-695a-4815-bd71-e216a568b99c" xmlns:ns3="698a1803-52f3-4d4f-bff9-093c0d5dc281" targetNamespace="http://schemas.microsoft.com/office/2006/metadata/properties" ma:root="true" ma:fieldsID="b5da3d9658db36d04995aaea354189f4" ns2:_="" ns3:_="">
    <xsd:import namespace="f799415d-695a-4815-bd71-e216a568b99c"/>
    <xsd:import namespace="698a1803-52f3-4d4f-bff9-093c0d5dc28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9415d-695a-4815-bd71-e216a568b9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ierungen" ma:readOnly="false" ma:fieldId="{5cf76f15-5ced-4ddc-b409-7134ff3c332f}" ma:taxonomyMulti="true" ma:sspId="20fdfe7a-b997-4e3a-99a3-6274e578001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98a1803-52f3-4d4f-bff9-093c0d5dc281" elementFormDefault="qualified">
    <xsd:import namespace="http://schemas.microsoft.com/office/2006/documentManagement/types"/>
    <xsd:import namespace="http://schemas.microsoft.com/office/infopath/2007/PartnerControls"/>
    <xsd:element name="SharedWithUsers" ma:index="17"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Freigegeben für - Details" ma:internalName="SharedWithDetails" ma:readOnly="true">
      <xsd:simpleType>
        <xsd:restriction base="dms:Note">
          <xsd:maxLength value="255"/>
        </xsd:restriction>
      </xsd:simpleType>
    </xsd:element>
    <xsd:element name="TaxCatchAll" ma:index="23" nillable="true" ma:displayName="Taxonomy Catch All Column" ma:hidden="true" ma:list="{e0198f83-c038-448f-a28e-b8faf4838776}" ma:internalName="TaxCatchAll" ma:showField="CatchAllData" ma:web="698a1803-52f3-4d4f-bff9-093c0d5dc2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799415d-695a-4815-bd71-e216a568b99c">
      <Terms xmlns="http://schemas.microsoft.com/office/infopath/2007/PartnerControls"/>
    </lcf76f155ced4ddcb4097134ff3c332f>
    <TaxCatchAll xmlns="698a1803-52f3-4d4f-bff9-093c0d5dc281" xsi:nil="true"/>
  </documentManagement>
</p:properties>
</file>

<file path=customXml/itemProps1.xml><?xml version="1.0" encoding="utf-8"?>
<ds:datastoreItem xmlns:ds="http://schemas.openxmlformats.org/officeDocument/2006/customXml" ds:itemID="{1789DD70-F73B-406C-B3EC-A4903B510DFC}"/>
</file>

<file path=customXml/itemProps2.xml><?xml version="1.0" encoding="utf-8"?>
<ds:datastoreItem xmlns:ds="http://schemas.openxmlformats.org/officeDocument/2006/customXml" ds:itemID="{72AD921E-4C31-4E96-89EC-8CAC34E1C71A}"/>
</file>

<file path=customXml/itemProps3.xml><?xml version="1.0" encoding="utf-8"?>
<ds:datastoreItem xmlns:ds="http://schemas.openxmlformats.org/officeDocument/2006/customXml" ds:itemID="{EB3FABA8-BC64-4867-9935-09343F724CFA}"/>
</file>

<file path=docProps/app.xml><?xml version="1.0" encoding="utf-8"?>
<Properties xmlns="http://schemas.openxmlformats.org/officeDocument/2006/extended-properties" xmlns:vt="http://schemas.openxmlformats.org/officeDocument/2006/docPropsVTypes">
  <TotalTime>0</TotalTime>
  <Words>1771</Words>
  <Application>Microsoft Office PowerPoint</Application>
  <PresentationFormat>Breitbild</PresentationFormat>
  <Paragraphs>225</Paragraphs>
  <Slides>25</Slides>
  <Notes>20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25</vt:i4>
      </vt:variant>
    </vt:vector>
  </HeadingPairs>
  <TitlesOfParts>
    <vt:vector size="31" baseType="lpstr">
      <vt:lpstr>ADLaM Display</vt:lpstr>
      <vt:lpstr>Arial</vt:lpstr>
      <vt:lpstr>Calibri</vt:lpstr>
      <vt:lpstr>Calibri Light</vt:lpstr>
      <vt:lpstr>Gadugi</vt:lpstr>
      <vt:lpstr>1_Office</vt:lpstr>
      <vt:lpstr>Lernstrecke 2: Unternehmen &amp; staatlicher Ordnungsrahmen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Digitalisierung</vt:lpstr>
      <vt:lpstr>Digitalisierung der GreenLine GmbH</vt:lpstr>
      <vt:lpstr>Digitalisierung der GreenLine GmbH</vt:lpstr>
      <vt:lpstr>Digitalisierung im „Steuerung/Controlling“</vt:lpstr>
      <vt:lpstr>Digitalisierung im „Steuerung/Controlling“</vt:lpstr>
      <vt:lpstr>Digitalisierung im „Steuerung/Controlling“</vt:lpstr>
      <vt:lpstr>Willkommen zur Vorstandssitzung! </vt:lpstr>
      <vt:lpstr>Digitalisierung in „Forschung &amp; Entwicklung“</vt:lpstr>
      <vt:lpstr>Digitalisierung im „Einkauf“</vt:lpstr>
      <vt:lpstr>Digitalisierung in der „Produktion“</vt:lpstr>
      <vt:lpstr>Digitalisierung im „Verkauf“</vt:lpstr>
      <vt:lpstr>Digitalisierung im „Marketing“</vt:lpstr>
      <vt:lpstr>Digitalisierung in der „Personalabteilung“</vt:lpstr>
      <vt:lpstr>Digitalisierung in Unternehmen</vt:lpstr>
      <vt:lpstr>Digitalisierung in Unternehmen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Degasperi, Tatjana</cp:lastModifiedBy>
  <cp:revision>1</cp:revision>
  <dcterms:created xsi:type="dcterms:W3CDTF">2025-07-25T08:08:03Z</dcterms:created>
  <dcterms:modified xsi:type="dcterms:W3CDTF">2025-07-25T08:08:12Z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0x010100595324AF558A4644A44B7A3BBA3F768F</vt:lpwstr>
  </property>
</Properties>
</file>